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UHIWDimkophJaR8JXRPsmT6eC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customschemas.google.com/relationships/presentationmetadata" Target="meta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71850" y="1097275"/>
            <a:ext cx="548665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26bfa053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0" cy="30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g3126bfa0539_0_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126bfa0539_0_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1213a5a83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Google Shape;318;g31213a5a839_0_3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31213a5a839_0_3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" name="Google Shape;24;p1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213a5a83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g31213a5a839_0_6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31213a5a839_0_6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213a5a83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g31213a5a839_0_1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31213a5a839_0_1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213a5a83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g31213a5a839_0_8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31213a5a839_0_8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213a5a8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g31213a5a839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31213a5a839_0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26bfa053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0" cy="30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g3126bfa0539_0_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3126bfa0539_0_1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hyperlink" Target="mailto:joao.mattar@abm.gov.br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hyperlink" Target="mailto:gilmar@abm.gov.br" TargetMode="Externa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png" /><Relationship Id="rId5" Type="http://schemas.openxmlformats.org/officeDocument/2006/relationships/image" Target="../media/image1.png" /><Relationship Id="rId4" Type="http://schemas.openxmlformats.org/officeDocument/2006/relationships/image" Target="../media/image1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png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png" /><Relationship Id="rId5" Type="http://schemas.openxmlformats.org/officeDocument/2006/relationships/image" Target="../media/image1.png" /><Relationship Id="rId4" Type="http://schemas.openxmlformats.org/officeDocument/2006/relationships/image" Target="../media/image15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17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6.jpg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2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png" /><Relationship Id="rId5" Type="http://schemas.openxmlformats.org/officeDocument/2006/relationships/image" Target="../media/image3.png" /><Relationship Id="rId4" Type="http://schemas.openxmlformats.org/officeDocument/2006/relationships/image" Target="../media/image19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7" Type="http://schemas.openxmlformats.org/officeDocument/2006/relationships/image" Target="../media/image22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1.png" /><Relationship Id="rId5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/>
          <p:nvPr/>
        </p:nvSpPr>
        <p:spPr>
          <a:xfrm>
            <a:off x="2443949" y="2514455"/>
            <a:ext cx="9742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800"/>
              <a:buFont typeface="Arial"/>
              <a:buNone/>
            </a:pPr>
            <a:r>
              <a:rPr lang="pt-PT" sz="4800" b="1" i="0" u="none" strike="noStrike" cap="none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Associação Brasileira de Municípios (ABM)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6275070" y="7140178"/>
            <a:ext cx="336471" cy="336471"/>
          </a:xfrm>
          <a:prstGeom prst="roundRect">
            <a:avLst>
              <a:gd name="adj" fmla="val 27173473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1"/>
          <p:cNvGrpSpPr/>
          <p:nvPr/>
        </p:nvGrpSpPr>
        <p:grpSpPr>
          <a:xfrm>
            <a:off x="289557" y="2347193"/>
            <a:ext cx="14051288" cy="2089203"/>
            <a:chOff x="158007" y="475231"/>
            <a:chExt cx="14051288" cy="2089203"/>
          </a:xfrm>
        </p:grpSpPr>
        <p:pic>
          <p:nvPicPr>
            <p:cNvPr id="15" name="Google Shape;15;p1"/>
            <p:cNvPicPr preferRelativeResize="0"/>
            <p:nvPr/>
          </p:nvPicPr>
          <p:blipFill rotWithShape="1">
            <a:blip r:embed="rId3">
              <a:alphaModFix/>
            </a:blip>
            <a:srcRect l="31753" t="17930" r="31908" b="18693"/>
            <a:stretch/>
          </p:blipFill>
          <p:spPr>
            <a:xfrm>
              <a:off x="158007" y="475231"/>
              <a:ext cx="2127897" cy="20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1"/>
            <p:cNvPicPr preferRelativeResize="0"/>
            <p:nvPr/>
          </p:nvPicPr>
          <p:blipFill rotWithShape="1">
            <a:blip r:embed="rId4">
              <a:alphaModFix/>
            </a:blip>
            <a:srcRect l="20506" t="18548" r="15039" b="17699"/>
            <a:stretch/>
          </p:blipFill>
          <p:spPr>
            <a:xfrm>
              <a:off x="12404558" y="642494"/>
              <a:ext cx="1804737" cy="17546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1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18" name="Google Shape;1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1"/>
            <p:cNvPicPr preferRelativeResize="0"/>
            <p:nvPr/>
          </p:nvPicPr>
          <p:blipFill rotWithShape="1">
            <a:blip r:embed="rId5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1"/>
          <p:cNvSpPr txBox="1"/>
          <p:nvPr/>
        </p:nvSpPr>
        <p:spPr>
          <a:xfrm>
            <a:off x="4137813" y="5472875"/>
            <a:ext cx="4611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Gilmar Dominici</a:t>
            </a:r>
            <a:r>
              <a:rPr lang="pt-PT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Vice-Presidente da Associação Brasileira de Municípios e Ex-Prefeito de Franca (SP)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gilmar@abm.gov.br</a:t>
            </a:r>
            <a:r>
              <a:rPr lang="pt-PT" sz="2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8772950" y="5472875"/>
            <a:ext cx="51849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PT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João Pires Mattar</a:t>
            </a:r>
            <a:r>
              <a:rPr lang="pt-PT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Assessor de Relações Institucionais na A</a:t>
            </a:r>
            <a:r>
              <a:rPr lang="pt-PT" sz="2200">
                <a:latin typeface="Calibri"/>
                <a:ea typeface="Calibri"/>
                <a:cs typeface="Calibri"/>
                <a:sym typeface="Calibri"/>
              </a:rPr>
              <a:t>BM</a:t>
            </a:r>
            <a:r>
              <a:rPr lang="pt-PT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graduado em Relações Internacionais pela </a:t>
            </a:r>
            <a:r>
              <a:rPr lang="pt-PT" sz="2200">
                <a:latin typeface="Calibri"/>
                <a:ea typeface="Calibri"/>
                <a:cs typeface="Calibri"/>
                <a:sym typeface="Calibri"/>
              </a:rPr>
              <a:t>UnB.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PT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joao.mattar@abm.gov.br</a:t>
            </a:r>
            <a:r>
              <a:rPr lang="pt-PT" sz="2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>
            <a:off x="611428" y="3154205"/>
            <a:ext cx="10285714" cy="321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2C32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800"/>
              <a:buFont typeface="Calibri"/>
              <a:buNone/>
            </a:pPr>
            <a:r>
              <a:rPr lang="pt-PT" sz="28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A Associação Brasileira de Municípios preparou (ABM) preparou um </a:t>
            </a:r>
            <a:r>
              <a:rPr lang="pt-PT" sz="2800" b="1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Caderno Técnico de Transição e Encerramento de Mandatos</a:t>
            </a:r>
            <a:r>
              <a:rPr lang="pt-PT" sz="28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, que reúne as principais diretrizes e vedações estabelecidas pela Lei de Responsabilidade Fiscal (LRF) e pela legislação eleitoral, com o objetivo de apoiar governos locais, municipais e estaduais neste momento de transição.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6275070" y="7140178"/>
            <a:ext cx="336471" cy="336471"/>
          </a:xfrm>
          <a:prstGeom prst="roundRect">
            <a:avLst>
              <a:gd name="adj" fmla="val 27173473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130" name="Google Shape;13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3"/>
            <p:cNvPicPr preferRelativeResize="0"/>
            <p:nvPr/>
          </p:nvPicPr>
          <p:blipFill rotWithShape="1">
            <a:blip r:embed="rId3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3"/>
          <p:cNvSpPr/>
          <p:nvPr/>
        </p:nvSpPr>
        <p:spPr>
          <a:xfrm>
            <a:off x="2443911" y="569116"/>
            <a:ext cx="9742572" cy="158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800"/>
              <a:buFont typeface="Arial"/>
              <a:buNone/>
            </a:pPr>
            <a:r>
              <a:rPr lang="pt-PT" sz="4800" b="0" i="0" u="none" strike="noStrike" cap="none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Encerramento de Mandatos e Responsabilidade Fiscal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6561" y="2722914"/>
            <a:ext cx="2900100" cy="458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3"/>
          <p:cNvGrpSpPr/>
          <p:nvPr/>
        </p:nvGrpSpPr>
        <p:grpSpPr>
          <a:xfrm>
            <a:off x="158007" y="475231"/>
            <a:ext cx="14051288" cy="2089203"/>
            <a:chOff x="158007" y="475231"/>
            <a:chExt cx="14051288" cy="2089203"/>
          </a:xfrm>
        </p:grpSpPr>
        <p:pic>
          <p:nvPicPr>
            <p:cNvPr id="135" name="Google Shape;135;p3"/>
            <p:cNvPicPr preferRelativeResize="0"/>
            <p:nvPr/>
          </p:nvPicPr>
          <p:blipFill rotWithShape="1">
            <a:blip r:embed="rId5">
              <a:alphaModFix/>
            </a:blip>
            <a:srcRect l="31753" t="17930" r="31908" b="18693"/>
            <a:stretch/>
          </p:blipFill>
          <p:spPr>
            <a:xfrm>
              <a:off x="158007" y="475231"/>
              <a:ext cx="2127897" cy="20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3"/>
            <p:cNvPicPr preferRelativeResize="0"/>
            <p:nvPr/>
          </p:nvPicPr>
          <p:blipFill rotWithShape="1">
            <a:blip r:embed="rId6">
              <a:alphaModFix/>
            </a:blip>
            <a:srcRect l="20506" t="18548" r="15039" b="17699"/>
            <a:stretch/>
          </p:blipFill>
          <p:spPr>
            <a:xfrm>
              <a:off x="12404558" y="642494"/>
              <a:ext cx="1804737" cy="17546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361025" y="3533525"/>
            <a:ext cx="74469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o Lançamento do caderno, foi realizado um </a:t>
            </a:r>
            <a:r>
              <a:rPr lang="pt-PT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webinário</a:t>
            </a:r>
            <a:r>
              <a:rPr lang="pt-PT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dia 22 de maio, que encontra-se no nosso canal do Youtube, com a participação das lideranças da ABM e auditoras do Tribunal de Contas da União (TCU).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6275070" y="7140178"/>
            <a:ext cx="336471" cy="336471"/>
          </a:xfrm>
          <a:prstGeom prst="roundRect">
            <a:avLst>
              <a:gd name="adj" fmla="val 27173473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4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145" name="Google Shape;145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"/>
            <p:cNvPicPr preferRelativeResize="0"/>
            <p:nvPr/>
          </p:nvPicPr>
          <p:blipFill rotWithShape="1">
            <a:blip r:embed="rId3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4"/>
          <p:cNvSpPr/>
          <p:nvPr/>
        </p:nvSpPr>
        <p:spPr>
          <a:xfrm>
            <a:off x="2443911" y="569116"/>
            <a:ext cx="9742572" cy="158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800"/>
              <a:buFont typeface="Arial"/>
              <a:buNone/>
            </a:pPr>
            <a:r>
              <a:rPr lang="pt-PT" sz="4800" b="0" i="0" u="none" strike="noStrike" cap="none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Encerramento de Mandatos e Responsabilidade Fiscal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4"/>
          <p:cNvGrpSpPr/>
          <p:nvPr/>
        </p:nvGrpSpPr>
        <p:grpSpPr>
          <a:xfrm>
            <a:off x="158007" y="475231"/>
            <a:ext cx="14051288" cy="2089203"/>
            <a:chOff x="158007" y="475231"/>
            <a:chExt cx="14051288" cy="2089203"/>
          </a:xfrm>
        </p:grpSpPr>
        <p:pic>
          <p:nvPicPr>
            <p:cNvPr id="149" name="Google Shape;149;p4"/>
            <p:cNvPicPr preferRelativeResize="0"/>
            <p:nvPr/>
          </p:nvPicPr>
          <p:blipFill rotWithShape="1">
            <a:blip r:embed="rId4">
              <a:alphaModFix/>
            </a:blip>
            <a:srcRect l="31753" t="17930" r="31908" b="18693"/>
            <a:stretch/>
          </p:blipFill>
          <p:spPr>
            <a:xfrm>
              <a:off x="158007" y="475231"/>
              <a:ext cx="2127897" cy="20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4"/>
            <p:cNvPicPr preferRelativeResize="0"/>
            <p:nvPr/>
          </p:nvPicPr>
          <p:blipFill rotWithShape="1">
            <a:blip r:embed="rId5">
              <a:alphaModFix/>
            </a:blip>
            <a:srcRect l="20506" t="18548" r="15039" b="17699"/>
            <a:stretch/>
          </p:blipFill>
          <p:spPr>
            <a:xfrm>
              <a:off x="12404558" y="642494"/>
              <a:ext cx="1804737" cy="17546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0950" y="3097924"/>
            <a:ext cx="6108650" cy="328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126bfa0539_0_3"/>
          <p:cNvSpPr/>
          <p:nvPr/>
        </p:nvSpPr>
        <p:spPr>
          <a:xfrm>
            <a:off x="6275070" y="7140178"/>
            <a:ext cx="336600" cy="336600"/>
          </a:xfrm>
          <a:prstGeom prst="roundRect">
            <a:avLst>
              <a:gd name="adj" fmla="val 27173473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g3126bfa0539_0_3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159" name="Google Shape;159;g3126bfa0539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601029"/>
              <a:ext cx="10285715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g3126bfa0539_0_3"/>
            <p:cNvPicPr preferRelativeResize="0"/>
            <p:nvPr/>
          </p:nvPicPr>
          <p:blipFill rotWithShape="1">
            <a:blip r:embed="rId3">
              <a:alphaModFix/>
            </a:blip>
            <a:srcRect r="57759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g3126bfa0539_0_3"/>
          <p:cNvSpPr/>
          <p:nvPr/>
        </p:nvSpPr>
        <p:spPr>
          <a:xfrm>
            <a:off x="2312411" y="569116"/>
            <a:ext cx="9742500" cy="15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800"/>
              <a:buFont typeface="Arial"/>
              <a:buNone/>
            </a:pPr>
            <a:r>
              <a:rPr lang="pt-PT" sz="4800" b="1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Caderno ABM 2024: </a:t>
            </a:r>
            <a:r>
              <a:rPr lang="pt-PT" sz="4800" b="1" i="1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Transição e encerramento de mandatos </a:t>
            </a:r>
            <a:endParaRPr sz="4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g3126bfa0539_0_3"/>
          <p:cNvGrpSpPr/>
          <p:nvPr/>
        </p:nvGrpSpPr>
        <p:grpSpPr>
          <a:xfrm>
            <a:off x="158007" y="475231"/>
            <a:ext cx="14051288" cy="2089203"/>
            <a:chOff x="158007" y="475231"/>
            <a:chExt cx="14051288" cy="2089203"/>
          </a:xfrm>
        </p:grpSpPr>
        <p:pic>
          <p:nvPicPr>
            <p:cNvPr id="163" name="Google Shape;163;g3126bfa0539_0_3"/>
            <p:cNvPicPr preferRelativeResize="0"/>
            <p:nvPr/>
          </p:nvPicPr>
          <p:blipFill rotWithShape="1">
            <a:blip r:embed="rId4">
              <a:alphaModFix/>
            </a:blip>
            <a:srcRect l="31752" t="17928" r="31908" b="18695"/>
            <a:stretch/>
          </p:blipFill>
          <p:spPr>
            <a:xfrm>
              <a:off x="158007" y="475231"/>
              <a:ext cx="2127896" cy="20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g3126bfa0539_0_3"/>
            <p:cNvPicPr preferRelativeResize="0"/>
            <p:nvPr/>
          </p:nvPicPr>
          <p:blipFill rotWithShape="1">
            <a:blip r:embed="rId5">
              <a:alphaModFix/>
            </a:blip>
            <a:srcRect l="20502" t="18545" r="15043" b="17703"/>
            <a:stretch/>
          </p:blipFill>
          <p:spPr>
            <a:xfrm>
              <a:off x="12404558" y="642494"/>
              <a:ext cx="1804737" cy="17546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5" name="Google Shape;165;g3126bfa0539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7745" y="2510734"/>
            <a:ext cx="4731795" cy="473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3148166" y="599063"/>
            <a:ext cx="8342877" cy="124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30"/>
              <a:buFont typeface="Arial"/>
              <a:buNone/>
            </a:pPr>
            <a:r>
              <a:rPr lang="pt-PT" sz="3930" b="0" i="0" u="none" strike="noStrike" cap="none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Preparação para o Encerramento de Mandato</a:t>
            </a:r>
            <a:endParaRPr sz="393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3681264" y="1867014"/>
            <a:ext cx="39886" cy="5586532"/>
          </a:xfrm>
          <a:prstGeom prst="roundRect">
            <a:avLst>
              <a:gd name="adj" fmla="val 225244"/>
            </a:avLst>
          </a:prstGeom>
          <a:solidFill>
            <a:srgbClr val="C5D2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910770" y="2561982"/>
            <a:ext cx="698659" cy="39886"/>
          </a:xfrm>
          <a:prstGeom prst="roundRect">
            <a:avLst>
              <a:gd name="adj" fmla="val 225244"/>
            </a:avLst>
          </a:prstGeom>
          <a:solidFill>
            <a:srgbClr val="C5D2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537866" y="2433573"/>
            <a:ext cx="449100" cy="449100"/>
          </a:xfrm>
          <a:prstGeom prst="roundRect">
            <a:avLst>
              <a:gd name="adj" fmla="val 20004"/>
            </a:avLst>
          </a:prstGeom>
          <a:solidFill>
            <a:srgbClr val="DFECE9"/>
          </a:solidFill>
          <a:ln w="9525" cap="flat" cmpd="sng">
            <a:solidFill>
              <a:srgbClr val="C5D2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3640617" y="2432145"/>
            <a:ext cx="91083" cy="29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358"/>
              <a:buFont typeface="Calibri"/>
              <a:buNone/>
            </a:pPr>
            <a:r>
              <a:rPr lang="pt-PT" sz="2358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3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784213" y="2332370"/>
            <a:ext cx="398787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4987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965"/>
              <a:buFont typeface="Calibri"/>
              <a:buNone/>
            </a:pPr>
            <a:r>
              <a:rPr lang="pt-PT" sz="1965" b="1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Constituição de Equipe de Transição</a:t>
            </a:r>
            <a:endParaRPr sz="196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4784213" y="2611691"/>
            <a:ext cx="97569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00"/>
              <a:buFont typeface="Calibri"/>
              <a:buNone/>
            </a:pPr>
            <a:r>
              <a:rPr lang="pt-PT" sz="20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Recomenda-se a constituição de uma </a:t>
            </a:r>
            <a:r>
              <a:rPr lang="pt-PT" sz="2000" b="1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Equipe de Transição</a:t>
            </a:r>
            <a:r>
              <a:rPr lang="pt-PT" sz="20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, formada por especialistas e técnicos capazes de realizar a coleta de informações financeiras e administrativas do município durante a gestão.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3910770" y="4093632"/>
            <a:ext cx="698659" cy="39886"/>
          </a:xfrm>
          <a:prstGeom prst="roundRect">
            <a:avLst>
              <a:gd name="adj" fmla="val 225244"/>
            </a:avLst>
          </a:prstGeom>
          <a:solidFill>
            <a:srgbClr val="C5D2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3537866" y="3953195"/>
            <a:ext cx="449100" cy="449100"/>
          </a:xfrm>
          <a:prstGeom prst="roundRect">
            <a:avLst>
              <a:gd name="adj" fmla="val 20004"/>
            </a:avLst>
          </a:prstGeom>
          <a:solidFill>
            <a:srgbClr val="DFECE9"/>
          </a:solidFill>
          <a:ln w="9525" cap="flat" cmpd="sng">
            <a:solidFill>
              <a:srgbClr val="C5D2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3610375" y="3951756"/>
            <a:ext cx="151567" cy="29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358"/>
              <a:buFont typeface="Calibri"/>
              <a:buNone/>
            </a:pPr>
            <a:r>
              <a:rPr lang="pt-PT" sz="2358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3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784213" y="3819904"/>
            <a:ext cx="43833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4987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965"/>
              <a:buFont typeface="Calibri"/>
              <a:buNone/>
            </a:pPr>
            <a:r>
              <a:rPr lang="pt-PT" sz="1965" b="1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Formalidade na Entrega de Documentos</a:t>
            </a:r>
            <a:endParaRPr sz="196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4784225" y="4116250"/>
            <a:ext cx="97569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00"/>
              <a:buFont typeface="Calibri"/>
              <a:buNone/>
            </a:pPr>
            <a:r>
              <a:rPr lang="pt-PT" sz="20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A formalidade de entrega de toda e qualquer documento comprobatório de regularidades deve ser por meio de ofícios para assegurar a normalidade da operação de transição.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79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2C32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79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PT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Decreto-Lei n° 201/1967 prevê IMPUTAÇÕES PENAIS para os administradores que deixarem de prestar </a:t>
            </a:r>
            <a:r>
              <a:rPr lang="pt-PT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contas anuais da administração financeira do município à Câmara de Vereadores</a:t>
            </a:r>
            <a:r>
              <a:rPr lang="pt-PT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 ao órgão que a Constituição do Estado indicar, nos prazos e condições estabelecidos. Os administradores devem também apresentar relatórios (prestação de contas) relativos à aplicação de recursos, empréstimos, financiamentos, subvenções ou auxílios internos ou externos recebidos a qualquer título.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2872806" y="5042846"/>
            <a:ext cx="698659" cy="39886"/>
          </a:xfrm>
          <a:prstGeom prst="roundRect">
            <a:avLst>
              <a:gd name="adj" fmla="val 225244"/>
            </a:avLst>
          </a:prstGeom>
          <a:solidFill>
            <a:srgbClr val="C5D2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3461666" y="4855190"/>
            <a:ext cx="449104" cy="449104"/>
          </a:xfrm>
          <a:prstGeom prst="roundRect">
            <a:avLst>
              <a:gd name="adj" fmla="val 20004"/>
            </a:avLst>
          </a:prstGeom>
          <a:solidFill>
            <a:srgbClr val="DFECE9"/>
          </a:solidFill>
          <a:ln w="9525" cap="flat" cmpd="sng">
            <a:solidFill>
              <a:srgbClr val="C5D2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3532985" y="4829693"/>
            <a:ext cx="1539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358"/>
              <a:buFont typeface="Calibri"/>
              <a:buNone/>
            </a:pPr>
            <a:r>
              <a:rPr lang="pt-PT" sz="2358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3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57999" y="4660300"/>
            <a:ext cx="31386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4987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965"/>
              <a:buFont typeface="Calibri"/>
              <a:buNone/>
            </a:pPr>
            <a:r>
              <a:rPr lang="pt-PT" sz="1965" b="1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Verificação do Patrimônio</a:t>
            </a:r>
            <a:endParaRPr sz="196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58007" y="5000918"/>
            <a:ext cx="3138600" cy="2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00"/>
              <a:buFont typeface="Calibri"/>
              <a:buNone/>
            </a:pPr>
            <a:r>
              <a:rPr lang="pt-PT" sz="20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Todos os registros de carga patrimonial são das contas do município e devem ser verificados pela </a:t>
            </a:r>
            <a:r>
              <a:rPr lang="pt-PT" sz="2000" b="1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comissão de transição</a:t>
            </a:r>
            <a:r>
              <a:rPr lang="pt-PT" sz="20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, incluindo bens móveis, imóveis e estoque do almoxarifado.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5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189" name="Google Shape;189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5"/>
            <p:cNvPicPr preferRelativeResize="0"/>
            <p:nvPr/>
          </p:nvPicPr>
          <p:blipFill rotWithShape="1">
            <a:blip r:embed="rId3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1" name="Google Shape;191;p5"/>
          <p:cNvGrpSpPr/>
          <p:nvPr/>
        </p:nvGrpSpPr>
        <p:grpSpPr>
          <a:xfrm>
            <a:off x="158007" y="475231"/>
            <a:ext cx="14051288" cy="2089203"/>
            <a:chOff x="158007" y="475231"/>
            <a:chExt cx="14051288" cy="2089203"/>
          </a:xfrm>
        </p:grpSpPr>
        <p:pic>
          <p:nvPicPr>
            <p:cNvPr id="192" name="Google Shape;192;p5"/>
            <p:cNvPicPr preferRelativeResize="0"/>
            <p:nvPr/>
          </p:nvPicPr>
          <p:blipFill rotWithShape="1">
            <a:blip r:embed="rId4">
              <a:alphaModFix/>
            </a:blip>
            <a:srcRect l="31753" t="17930" r="31908" b="18693"/>
            <a:stretch/>
          </p:blipFill>
          <p:spPr>
            <a:xfrm>
              <a:off x="158007" y="475231"/>
              <a:ext cx="2127897" cy="20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5"/>
            <p:cNvPicPr preferRelativeResize="0"/>
            <p:nvPr/>
          </p:nvPicPr>
          <p:blipFill rotWithShape="1">
            <a:blip r:embed="rId5">
              <a:alphaModFix/>
            </a:blip>
            <a:srcRect l="20506" t="18548" r="15039" b="17699"/>
            <a:stretch/>
          </p:blipFill>
          <p:spPr>
            <a:xfrm>
              <a:off x="12404558" y="642494"/>
              <a:ext cx="1804737" cy="17546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/>
          <p:nvPr/>
        </p:nvSpPr>
        <p:spPr>
          <a:xfrm>
            <a:off x="4010120" y="967401"/>
            <a:ext cx="6670221" cy="69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374"/>
              <a:buFont typeface="Arial"/>
              <a:buNone/>
            </a:pPr>
            <a:r>
              <a:rPr lang="pt-PT" sz="5400" b="0" i="0" u="none" strike="noStrike" cap="none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Transparência Fiscal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044542" y="2744453"/>
            <a:ext cx="4167537" cy="69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3916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2400"/>
              <a:buFont typeface="Calibri"/>
              <a:buNone/>
            </a:pPr>
            <a:r>
              <a:rPr lang="pt-PT" sz="2800" b="1" i="0" u="none" strike="noStrike" cap="none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Relatório Resumido da Execução Orçamentária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1060812" y="3832250"/>
            <a:ext cx="3942262" cy="23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00"/>
              <a:buFont typeface="Calibri"/>
              <a:buNone/>
            </a:pPr>
            <a:r>
              <a:rPr lang="pt-PT" sz="24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O RREO permite que os órgãos de controle e a população possam visualizar a situação fiscal do município, com dados sobre a execução orçamentária da receita e da despesa.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5261461" y="2929590"/>
            <a:ext cx="4167537" cy="62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3916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2400"/>
              <a:buFont typeface="Calibri"/>
              <a:buNone/>
            </a:pPr>
            <a:r>
              <a:rPr lang="pt-PT" sz="2800" b="1" i="0" u="none" strike="noStrike" cap="none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Relatório de Gestão Fiscal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261460" y="3705106"/>
            <a:ext cx="4039293" cy="199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00"/>
              <a:buFont typeface="Calibri"/>
              <a:buNone/>
            </a:pPr>
            <a:r>
              <a:rPr lang="pt-PT" sz="24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O RGF abrange as informações referentes ao cumprimento das metas fiscais e dos limites estabelecidos pela Lei de Responsabilidade Fiscal.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429511" y="2744454"/>
            <a:ext cx="3156347" cy="69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3916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2400"/>
              <a:buFont typeface="Calibri"/>
              <a:buNone/>
            </a:pPr>
            <a:r>
              <a:rPr lang="pt-PT" sz="2800" b="1" i="0" u="none" strike="noStrike" cap="none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Publicidade e Transparência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10285714" y="3832250"/>
            <a:ext cx="3779783" cy="166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00"/>
              <a:buFont typeface="Calibri"/>
              <a:buNone/>
            </a:pPr>
            <a:r>
              <a:rPr lang="pt-PT" sz="24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A preparação e ampla publicidade desses documentos é essencial para o devido acompanhamento das regras da LRF.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6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207" name="Google Shape;207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6"/>
            <p:cNvPicPr preferRelativeResize="0"/>
            <p:nvPr/>
          </p:nvPicPr>
          <p:blipFill rotWithShape="1">
            <a:blip r:embed="rId3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" name="Google Shape;209;p6"/>
          <p:cNvGrpSpPr/>
          <p:nvPr/>
        </p:nvGrpSpPr>
        <p:grpSpPr>
          <a:xfrm>
            <a:off x="158007" y="475231"/>
            <a:ext cx="14051288" cy="2089203"/>
            <a:chOff x="158007" y="475231"/>
            <a:chExt cx="14051288" cy="2089203"/>
          </a:xfrm>
        </p:grpSpPr>
        <p:pic>
          <p:nvPicPr>
            <p:cNvPr id="210" name="Google Shape;210;p6"/>
            <p:cNvPicPr preferRelativeResize="0"/>
            <p:nvPr/>
          </p:nvPicPr>
          <p:blipFill rotWithShape="1">
            <a:blip r:embed="rId4">
              <a:alphaModFix/>
            </a:blip>
            <a:srcRect l="31753" t="17930" r="31908" b="18693"/>
            <a:stretch/>
          </p:blipFill>
          <p:spPr>
            <a:xfrm>
              <a:off x="158007" y="475231"/>
              <a:ext cx="2127897" cy="20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6"/>
            <p:cNvPicPr preferRelativeResize="0"/>
            <p:nvPr/>
          </p:nvPicPr>
          <p:blipFill rotWithShape="1">
            <a:blip r:embed="rId5">
              <a:alphaModFix/>
            </a:blip>
            <a:srcRect l="20506" t="18548" r="15039" b="17699"/>
            <a:stretch/>
          </p:blipFill>
          <p:spPr>
            <a:xfrm>
              <a:off x="12404558" y="642494"/>
              <a:ext cx="1804737" cy="17546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268941" y="3001397"/>
            <a:ext cx="5254780" cy="3606046"/>
          </a:xfrm>
          <a:prstGeom prst="roundRect">
            <a:avLst>
              <a:gd name="adj" fmla="val 2773"/>
            </a:avLst>
          </a:prstGeom>
          <a:solidFill>
            <a:srgbClr val="F4B081"/>
          </a:solidFill>
          <a:ln w="9525" cap="flat" cmpd="sng">
            <a:solidFill>
              <a:srgbClr val="C5D2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323087" y="3164625"/>
            <a:ext cx="51465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6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800"/>
              <a:buFont typeface="Calibri"/>
              <a:buNone/>
            </a:pPr>
            <a:r>
              <a:rPr lang="pt-PT" sz="2800" b="1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Compromisso com a Democracia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498725" y="3711600"/>
            <a:ext cx="47220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12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00"/>
              <a:buFont typeface="Calibri"/>
              <a:buNone/>
            </a:pPr>
            <a:r>
              <a:rPr lang="pt-PT" sz="20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O cumprimento rigoroso das disposições da Lei Eleitoral e da Lei de Responsabilidade Fiscal é essencial para garantir a transparência e lisura do processo eleitoral, fortalecendo os alicerces da representação política.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5815563" y="3001397"/>
            <a:ext cx="5146495" cy="3606046"/>
          </a:xfrm>
          <a:prstGeom prst="roundRect">
            <a:avLst>
              <a:gd name="adj" fmla="val 2773"/>
            </a:avLst>
          </a:prstGeom>
          <a:solidFill>
            <a:srgbClr val="F4B081"/>
          </a:solidFill>
          <a:ln w="9525" cap="flat" cmpd="sng">
            <a:solidFill>
              <a:srgbClr val="C5D2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6075925" y="3183807"/>
            <a:ext cx="39282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6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800"/>
              <a:buFont typeface="Calibri"/>
              <a:buNone/>
            </a:pPr>
            <a:r>
              <a:rPr lang="pt-PT" sz="2800" b="1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Legado de Integridade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6075925" y="3682650"/>
            <a:ext cx="4565100" cy="26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12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00"/>
              <a:buFont typeface="Calibri"/>
              <a:buNone/>
            </a:pPr>
            <a:r>
              <a:rPr lang="pt-PT" sz="20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Ao seguir as orientações do caderno, os gestores públicos contribuem para a manutenção da responsabilidade fiscal e da integridade durante o encerramento de mandatos, deixando um legado de compromisso com o bem-estar da comunidade.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14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224" name="Google Shape;22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4"/>
            <p:cNvPicPr preferRelativeResize="0"/>
            <p:nvPr/>
          </p:nvPicPr>
          <p:blipFill rotWithShape="1">
            <a:blip r:embed="rId3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" name="Google Shape;226;p14"/>
          <p:cNvGrpSpPr/>
          <p:nvPr/>
        </p:nvGrpSpPr>
        <p:grpSpPr>
          <a:xfrm>
            <a:off x="158007" y="475231"/>
            <a:ext cx="14051288" cy="2089203"/>
            <a:chOff x="158007" y="475231"/>
            <a:chExt cx="14051288" cy="2089203"/>
          </a:xfrm>
        </p:grpSpPr>
        <p:pic>
          <p:nvPicPr>
            <p:cNvPr id="227" name="Google Shape;227;p14"/>
            <p:cNvPicPr preferRelativeResize="0"/>
            <p:nvPr/>
          </p:nvPicPr>
          <p:blipFill rotWithShape="1">
            <a:blip r:embed="rId4">
              <a:alphaModFix/>
            </a:blip>
            <a:srcRect l="31753" t="17930" r="31908" b="18693"/>
            <a:stretch/>
          </p:blipFill>
          <p:spPr>
            <a:xfrm>
              <a:off x="158007" y="475231"/>
              <a:ext cx="2127897" cy="20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4"/>
            <p:cNvPicPr preferRelativeResize="0"/>
            <p:nvPr/>
          </p:nvPicPr>
          <p:blipFill rotWithShape="1">
            <a:blip r:embed="rId5">
              <a:alphaModFix/>
            </a:blip>
            <a:srcRect l="20506" t="18548" r="15039" b="17699"/>
            <a:stretch/>
          </p:blipFill>
          <p:spPr>
            <a:xfrm>
              <a:off x="12404558" y="642494"/>
              <a:ext cx="1804737" cy="17546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36561" y="2722914"/>
            <a:ext cx="2900100" cy="4585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/>
          <p:cNvSpPr/>
          <p:nvPr/>
        </p:nvSpPr>
        <p:spPr>
          <a:xfrm>
            <a:off x="2443911" y="569116"/>
            <a:ext cx="9742572" cy="158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800"/>
              <a:buFont typeface="Arial"/>
              <a:buNone/>
            </a:pPr>
            <a:r>
              <a:rPr lang="pt-PT" sz="4800" b="0" i="0" u="none" strike="noStrike" cap="none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Encerramento de Mandatos e Responsabilidade Fiscal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237" name="Google Shape;237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7"/>
            <p:cNvPicPr preferRelativeResize="0"/>
            <p:nvPr/>
          </p:nvPicPr>
          <p:blipFill rotWithShape="1">
            <a:blip r:embed="rId3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7"/>
          <p:cNvSpPr/>
          <p:nvPr/>
        </p:nvSpPr>
        <p:spPr>
          <a:xfrm>
            <a:off x="5799908" y="1306682"/>
            <a:ext cx="6289248" cy="5616243"/>
          </a:xfrm>
          <a:custGeom>
            <a:avLst/>
            <a:gdLst/>
            <a:ahLst/>
            <a:cxnLst/>
            <a:rect l="l" t="t" r="r" b="b"/>
            <a:pathLst>
              <a:path w="10967593" h="10197084" extrusionOk="0">
                <a:moveTo>
                  <a:pt x="0" y="0"/>
                </a:moveTo>
                <a:lnTo>
                  <a:pt x="10967593" y="0"/>
                </a:lnTo>
                <a:lnTo>
                  <a:pt x="10967593" y="10197084"/>
                </a:lnTo>
                <a:lnTo>
                  <a:pt x="0" y="10197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0" name="Google Shape;240;p7"/>
          <p:cNvSpPr txBox="1"/>
          <p:nvPr/>
        </p:nvSpPr>
        <p:spPr>
          <a:xfrm>
            <a:off x="646704" y="3099137"/>
            <a:ext cx="584553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pilares do desenvolvimento sustentável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7"/>
          <p:cNvGrpSpPr/>
          <p:nvPr/>
        </p:nvGrpSpPr>
        <p:grpSpPr>
          <a:xfrm>
            <a:off x="158007" y="475231"/>
            <a:ext cx="14051288" cy="2089203"/>
            <a:chOff x="158007" y="475231"/>
            <a:chExt cx="14051288" cy="2089203"/>
          </a:xfrm>
        </p:grpSpPr>
        <p:pic>
          <p:nvPicPr>
            <p:cNvPr id="242" name="Google Shape;242;p7"/>
            <p:cNvPicPr preferRelativeResize="0"/>
            <p:nvPr/>
          </p:nvPicPr>
          <p:blipFill rotWithShape="1">
            <a:blip r:embed="rId5">
              <a:alphaModFix/>
            </a:blip>
            <a:srcRect l="31753" t="17930" r="31908" b="18693"/>
            <a:stretch/>
          </p:blipFill>
          <p:spPr>
            <a:xfrm>
              <a:off x="158007" y="475231"/>
              <a:ext cx="2127897" cy="20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7"/>
            <p:cNvPicPr preferRelativeResize="0"/>
            <p:nvPr/>
          </p:nvPicPr>
          <p:blipFill rotWithShape="1">
            <a:blip r:embed="rId6">
              <a:alphaModFix/>
            </a:blip>
            <a:srcRect l="20506" t="18548" r="15039" b="17699"/>
            <a:stretch/>
          </p:blipFill>
          <p:spPr>
            <a:xfrm>
              <a:off x="12404558" y="642494"/>
              <a:ext cx="1804737" cy="17546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8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250" name="Google Shape;250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8"/>
            <p:cNvPicPr preferRelativeResize="0"/>
            <p:nvPr/>
          </p:nvPicPr>
          <p:blipFill rotWithShape="1">
            <a:blip r:embed="rId3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Google Shape;252;p8"/>
          <p:cNvGrpSpPr/>
          <p:nvPr/>
        </p:nvGrpSpPr>
        <p:grpSpPr>
          <a:xfrm>
            <a:off x="62221" y="394139"/>
            <a:ext cx="14051288" cy="2089203"/>
            <a:chOff x="158007" y="475231"/>
            <a:chExt cx="14051288" cy="2089203"/>
          </a:xfrm>
        </p:grpSpPr>
        <p:pic>
          <p:nvPicPr>
            <p:cNvPr id="253" name="Google Shape;253;p8"/>
            <p:cNvPicPr preferRelativeResize="0"/>
            <p:nvPr/>
          </p:nvPicPr>
          <p:blipFill rotWithShape="1">
            <a:blip r:embed="rId4">
              <a:alphaModFix/>
            </a:blip>
            <a:srcRect l="31753" t="17930" r="31908" b="18693"/>
            <a:stretch/>
          </p:blipFill>
          <p:spPr>
            <a:xfrm>
              <a:off x="158007" y="475231"/>
              <a:ext cx="2127897" cy="20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8"/>
            <p:cNvPicPr preferRelativeResize="0"/>
            <p:nvPr/>
          </p:nvPicPr>
          <p:blipFill rotWithShape="1">
            <a:blip r:embed="rId5">
              <a:alphaModFix/>
            </a:blip>
            <a:srcRect l="20506" t="18548" r="15039" b="17699"/>
            <a:stretch/>
          </p:blipFill>
          <p:spPr>
            <a:xfrm>
              <a:off x="12404558" y="642494"/>
              <a:ext cx="1804737" cy="17546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" name="Google Shape;255;p8"/>
          <p:cNvGrpSpPr/>
          <p:nvPr/>
        </p:nvGrpSpPr>
        <p:grpSpPr>
          <a:xfrm>
            <a:off x="5401213" y="3634353"/>
            <a:ext cx="1310894" cy="592654"/>
            <a:chOff x="0" y="-1397"/>
            <a:chExt cx="2341753" cy="1049147"/>
          </a:xfrm>
        </p:grpSpPr>
        <p:sp>
          <p:nvSpPr>
            <p:cNvPr id="256" name="Google Shape;256;p8"/>
            <p:cNvSpPr/>
            <p:nvPr/>
          </p:nvSpPr>
          <p:spPr>
            <a:xfrm>
              <a:off x="19050" y="19050"/>
              <a:ext cx="2303653" cy="1008126"/>
            </a:xfrm>
            <a:custGeom>
              <a:avLst/>
              <a:gdLst/>
              <a:ahLst/>
              <a:cxnLst/>
              <a:rect l="l" t="t" r="r" b="b"/>
              <a:pathLst>
                <a:path w="2303653" h="1008126" extrusionOk="0">
                  <a:moveTo>
                    <a:pt x="0" y="251968"/>
                  </a:moveTo>
                  <a:lnTo>
                    <a:pt x="1789049" y="251968"/>
                  </a:lnTo>
                  <a:lnTo>
                    <a:pt x="1789049" y="0"/>
                  </a:lnTo>
                  <a:lnTo>
                    <a:pt x="2303653" y="504063"/>
                  </a:lnTo>
                  <a:lnTo>
                    <a:pt x="1789049" y="1008126"/>
                  </a:lnTo>
                  <a:lnTo>
                    <a:pt x="1789049" y="756031"/>
                  </a:lnTo>
                  <a:lnTo>
                    <a:pt x="0" y="7560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</p:sp>
        <p:sp>
          <p:nvSpPr>
            <p:cNvPr id="257" name="Google Shape;257;p8"/>
            <p:cNvSpPr/>
            <p:nvPr/>
          </p:nvSpPr>
          <p:spPr>
            <a:xfrm>
              <a:off x="0" y="-1397"/>
              <a:ext cx="2341753" cy="1049147"/>
            </a:xfrm>
            <a:custGeom>
              <a:avLst/>
              <a:gdLst/>
              <a:ahLst/>
              <a:cxnLst/>
              <a:rect l="l" t="t" r="r" b="b"/>
              <a:pathLst>
                <a:path w="2341753" h="1049147" extrusionOk="0">
                  <a:moveTo>
                    <a:pt x="19050" y="253365"/>
                  </a:moveTo>
                  <a:lnTo>
                    <a:pt x="1808099" y="253365"/>
                  </a:lnTo>
                  <a:lnTo>
                    <a:pt x="1808099" y="272415"/>
                  </a:lnTo>
                  <a:lnTo>
                    <a:pt x="1789049" y="272415"/>
                  </a:lnTo>
                  <a:lnTo>
                    <a:pt x="1789049" y="20447"/>
                  </a:lnTo>
                  <a:cubicBezTo>
                    <a:pt x="1789049" y="12827"/>
                    <a:pt x="1793621" y="5842"/>
                    <a:pt x="1800733" y="2921"/>
                  </a:cubicBezTo>
                  <a:cubicBezTo>
                    <a:pt x="1807845" y="0"/>
                    <a:pt x="1815973" y="1524"/>
                    <a:pt x="1821434" y="6858"/>
                  </a:cubicBezTo>
                  <a:lnTo>
                    <a:pt x="2336038" y="510921"/>
                  </a:lnTo>
                  <a:cubicBezTo>
                    <a:pt x="2339721" y="514477"/>
                    <a:pt x="2341753" y="519430"/>
                    <a:pt x="2341753" y="524510"/>
                  </a:cubicBezTo>
                  <a:cubicBezTo>
                    <a:pt x="2341753" y="529590"/>
                    <a:pt x="2339721" y="534543"/>
                    <a:pt x="2336038" y="538099"/>
                  </a:cubicBezTo>
                  <a:lnTo>
                    <a:pt x="1821434" y="1042162"/>
                  </a:lnTo>
                  <a:cubicBezTo>
                    <a:pt x="1815973" y="1047496"/>
                    <a:pt x="1807845" y="1049147"/>
                    <a:pt x="1800733" y="1046099"/>
                  </a:cubicBezTo>
                  <a:cubicBezTo>
                    <a:pt x="1793621" y="1043051"/>
                    <a:pt x="1789049" y="1036193"/>
                    <a:pt x="1789049" y="1028573"/>
                  </a:cubicBezTo>
                  <a:lnTo>
                    <a:pt x="1789049" y="776478"/>
                  </a:lnTo>
                  <a:lnTo>
                    <a:pt x="1808099" y="776478"/>
                  </a:lnTo>
                  <a:lnTo>
                    <a:pt x="1808099" y="795528"/>
                  </a:lnTo>
                  <a:lnTo>
                    <a:pt x="19050" y="795528"/>
                  </a:lnTo>
                  <a:cubicBezTo>
                    <a:pt x="8509" y="795528"/>
                    <a:pt x="0" y="787019"/>
                    <a:pt x="0" y="776478"/>
                  </a:cubicBezTo>
                  <a:lnTo>
                    <a:pt x="0" y="272415"/>
                  </a:lnTo>
                  <a:cubicBezTo>
                    <a:pt x="0" y="261874"/>
                    <a:pt x="8509" y="253365"/>
                    <a:pt x="19050" y="253365"/>
                  </a:cubicBezTo>
                  <a:moveTo>
                    <a:pt x="19050" y="291465"/>
                  </a:moveTo>
                  <a:lnTo>
                    <a:pt x="19050" y="272415"/>
                  </a:lnTo>
                  <a:lnTo>
                    <a:pt x="38100" y="272415"/>
                  </a:lnTo>
                  <a:lnTo>
                    <a:pt x="38100" y="776478"/>
                  </a:lnTo>
                  <a:lnTo>
                    <a:pt x="19050" y="776478"/>
                  </a:lnTo>
                  <a:lnTo>
                    <a:pt x="19050" y="757428"/>
                  </a:lnTo>
                  <a:lnTo>
                    <a:pt x="1808099" y="757428"/>
                  </a:lnTo>
                  <a:cubicBezTo>
                    <a:pt x="1818640" y="757428"/>
                    <a:pt x="1827149" y="765937"/>
                    <a:pt x="1827149" y="776478"/>
                  </a:cubicBezTo>
                  <a:lnTo>
                    <a:pt x="1827149" y="1028573"/>
                  </a:lnTo>
                  <a:lnTo>
                    <a:pt x="1808099" y="1028573"/>
                  </a:lnTo>
                  <a:lnTo>
                    <a:pt x="1794764" y="1014984"/>
                  </a:lnTo>
                  <a:lnTo>
                    <a:pt x="2309368" y="510921"/>
                  </a:lnTo>
                  <a:lnTo>
                    <a:pt x="2322703" y="524510"/>
                  </a:lnTo>
                  <a:lnTo>
                    <a:pt x="2309368" y="538099"/>
                  </a:lnTo>
                  <a:lnTo>
                    <a:pt x="1794764" y="34036"/>
                  </a:lnTo>
                  <a:lnTo>
                    <a:pt x="1808099" y="20447"/>
                  </a:lnTo>
                  <a:lnTo>
                    <a:pt x="1827149" y="20447"/>
                  </a:lnTo>
                  <a:lnTo>
                    <a:pt x="1827149" y="272415"/>
                  </a:lnTo>
                  <a:cubicBezTo>
                    <a:pt x="1827149" y="282956"/>
                    <a:pt x="1818640" y="291465"/>
                    <a:pt x="1808099" y="291465"/>
                  </a:cubicBezTo>
                  <a:lnTo>
                    <a:pt x="19050" y="291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8"/>
          <p:cNvGrpSpPr/>
          <p:nvPr/>
        </p:nvGrpSpPr>
        <p:grpSpPr>
          <a:xfrm>
            <a:off x="9639181" y="6170319"/>
            <a:ext cx="277336" cy="279790"/>
            <a:chOff x="-1651" y="-1524"/>
            <a:chExt cx="495427" cy="495300"/>
          </a:xfrm>
        </p:grpSpPr>
        <p:sp>
          <p:nvSpPr>
            <p:cNvPr id="259" name="Google Shape;259;p8"/>
            <p:cNvSpPr/>
            <p:nvPr/>
          </p:nvSpPr>
          <p:spPr>
            <a:xfrm>
              <a:off x="19050" y="19050"/>
              <a:ext cx="455676" cy="455676"/>
            </a:xfrm>
            <a:custGeom>
              <a:avLst/>
              <a:gdLst/>
              <a:ahLst/>
              <a:cxnLst/>
              <a:rect l="l" t="t" r="r" b="b"/>
              <a:pathLst>
                <a:path w="455676" h="455676" extrusionOk="0">
                  <a:moveTo>
                    <a:pt x="0" y="455676"/>
                  </a:moveTo>
                  <a:lnTo>
                    <a:pt x="455676" y="0"/>
                  </a:lnTo>
                  <a:lnTo>
                    <a:pt x="455676" y="455676"/>
                  </a:lnTo>
                  <a:close/>
                </a:path>
              </a:pathLst>
            </a:custGeom>
            <a:solidFill>
              <a:srgbClr val="F59C34"/>
            </a:solidFill>
            <a:ln>
              <a:noFill/>
            </a:ln>
          </p:spPr>
        </p:sp>
        <p:sp>
          <p:nvSpPr>
            <p:cNvPr id="260" name="Google Shape;260;p8"/>
            <p:cNvSpPr/>
            <p:nvPr/>
          </p:nvSpPr>
          <p:spPr>
            <a:xfrm>
              <a:off x="-1651" y="-1524"/>
              <a:ext cx="495427" cy="495300"/>
            </a:xfrm>
            <a:custGeom>
              <a:avLst/>
              <a:gdLst/>
              <a:ahLst/>
              <a:cxnLst/>
              <a:rect l="l" t="t" r="r" b="b"/>
              <a:pathLst>
                <a:path w="495427" h="495300" extrusionOk="0">
                  <a:moveTo>
                    <a:pt x="7239" y="462788"/>
                  </a:moveTo>
                  <a:lnTo>
                    <a:pt x="462915" y="7112"/>
                  </a:lnTo>
                  <a:cubicBezTo>
                    <a:pt x="468376" y="1651"/>
                    <a:pt x="476504" y="0"/>
                    <a:pt x="483616" y="2921"/>
                  </a:cubicBezTo>
                  <a:cubicBezTo>
                    <a:pt x="490728" y="5842"/>
                    <a:pt x="495427" y="12827"/>
                    <a:pt x="495427" y="20574"/>
                  </a:cubicBezTo>
                  <a:lnTo>
                    <a:pt x="495427" y="476250"/>
                  </a:lnTo>
                  <a:cubicBezTo>
                    <a:pt x="495427" y="486791"/>
                    <a:pt x="486918" y="495300"/>
                    <a:pt x="476377" y="495300"/>
                  </a:cubicBezTo>
                  <a:lnTo>
                    <a:pt x="20701" y="495300"/>
                  </a:lnTo>
                  <a:cubicBezTo>
                    <a:pt x="12954" y="495300"/>
                    <a:pt x="6096" y="490601"/>
                    <a:pt x="3048" y="483489"/>
                  </a:cubicBezTo>
                  <a:cubicBezTo>
                    <a:pt x="0" y="476377"/>
                    <a:pt x="1778" y="468122"/>
                    <a:pt x="7239" y="462788"/>
                  </a:cubicBezTo>
                  <a:moveTo>
                    <a:pt x="34163" y="489712"/>
                  </a:moveTo>
                  <a:lnTo>
                    <a:pt x="20701" y="476250"/>
                  </a:lnTo>
                  <a:lnTo>
                    <a:pt x="20701" y="457200"/>
                  </a:lnTo>
                  <a:lnTo>
                    <a:pt x="476377" y="457200"/>
                  </a:lnTo>
                  <a:lnTo>
                    <a:pt x="476377" y="476250"/>
                  </a:lnTo>
                  <a:lnTo>
                    <a:pt x="457327" y="476250"/>
                  </a:lnTo>
                  <a:lnTo>
                    <a:pt x="457327" y="20574"/>
                  </a:lnTo>
                  <a:lnTo>
                    <a:pt x="476377" y="20574"/>
                  </a:lnTo>
                  <a:lnTo>
                    <a:pt x="489839" y="34036"/>
                  </a:lnTo>
                  <a:lnTo>
                    <a:pt x="34163" y="489712"/>
                  </a:lnTo>
                  <a:close/>
                </a:path>
              </a:pathLst>
            </a:custGeom>
            <a:solidFill>
              <a:srgbClr val="F59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8"/>
          <p:cNvGrpSpPr/>
          <p:nvPr/>
        </p:nvGrpSpPr>
        <p:grpSpPr>
          <a:xfrm rot="5400000">
            <a:off x="10344359" y="5876044"/>
            <a:ext cx="929695" cy="1518914"/>
            <a:chOff x="0" y="0"/>
            <a:chExt cx="1645793" cy="2713355"/>
          </a:xfrm>
        </p:grpSpPr>
        <p:sp>
          <p:nvSpPr>
            <p:cNvPr id="262" name="Google Shape;262;p8"/>
            <p:cNvSpPr/>
            <p:nvPr/>
          </p:nvSpPr>
          <p:spPr>
            <a:xfrm>
              <a:off x="19050" y="19050"/>
              <a:ext cx="1607693" cy="2675255"/>
            </a:xfrm>
            <a:custGeom>
              <a:avLst/>
              <a:gdLst/>
              <a:ahLst/>
              <a:cxnLst/>
              <a:rect l="l" t="t" r="r" b="b"/>
              <a:pathLst>
                <a:path w="1607693" h="2675255" extrusionOk="0">
                  <a:moveTo>
                    <a:pt x="0" y="0"/>
                  </a:moveTo>
                  <a:lnTo>
                    <a:pt x="258953" y="0"/>
                  </a:lnTo>
                  <a:lnTo>
                    <a:pt x="258953" y="2413635"/>
                  </a:lnTo>
                  <a:lnTo>
                    <a:pt x="1607693" y="2413635"/>
                  </a:lnTo>
                  <a:lnTo>
                    <a:pt x="1607693" y="2675255"/>
                  </a:lnTo>
                  <a:lnTo>
                    <a:pt x="0" y="2675255"/>
                  </a:lnTo>
                  <a:close/>
                </a:path>
              </a:pathLst>
            </a:custGeom>
            <a:solidFill>
              <a:srgbClr val="EA7B25"/>
            </a:solidFill>
            <a:ln>
              <a:noFill/>
            </a:ln>
          </p:spPr>
        </p:sp>
        <p:sp>
          <p:nvSpPr>
            <p:cNvPr id="263" name="Google Shape;263;p8"/>
            <p:cNvSpPr/>
            <p:nvPr/>
          </p:nvSpPr>
          <p:spPr>
            <a:xfrm>
              <a:off x="0" y="0"/>
              <a:ext cx="1645793" cy="2713355"/>
            </a:xfrm>
            <a:custGeom>
              <a:avLst/>
              <a:gdLst/>
              <a:ahLst/>
              <a:cxnLst/>
              <a:rect l="l" t="t" r="r" b="b"/>
              <a:pathLst>
                <a:path w="1645793" h="2713355" extrusionOk="0">
                  <a:moveTo>
                    <a:pt x="19050" y="0"/>
                  </a:moveTo>
                  <a:lnTo>
                    <a:pt x="278003" y="0"/>
                  </a:lnTo>
                  <a:cubicBezTo>
                    <a:pt x="288544" y="0"/>
                    <a:pt x="297053" y="8509"/>
                    <a:pt x="297053" y="19050"/>
                  </a:cubicBezTo>
                  <a:lnTo>
                    <a:pt x="297053" y="2432685"/>
                  </a:lnTo>
                  <a:lnTo>
                    <a:pt x="278003" y="2432685"/>
                  </a:lnTo>
                  <a:lnTo>
                    <a:pt x="278003" y="2413635"/>
                  </a:lnTo>
                  <a:lnTo>
                    <a:pt x="1626743" y="2413635"/>
                  </a:lnTo>
                  <a:cubicBezTo>
                    <a:pt x="1637284" y="2413635"/>
                    <a:pt x="1645793" y="2422144"/>
                    <a:pt x="1645793" y="2432685"/>
                  </a:cubicBezTo>
                  <a:lnTo>
                    <a:pt x="1645793" y="2694305"/>
                  </a:lnTo>
                  <a:cubicBezTo>
                    <a:pt x="1645793" y="2704846"/>
                    <a:pt x="1637284" y="2713355"/>
                    <a:pt x="1626743" y="2713355"/>
                  </a:cubicBezTo>
                  <a:lnTo>
                    <a:pt x="19050" y="2713355"/>
                  </a:lnTo>
                  <a:cubicBezTo>
                    <a:pt x="8509" y="2713355"/>
                    <a:pt x="0" y="2704846"/>
                    <a:pt x="0" y="26943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694305"/>
                  </a:lnTo>
                  <a:lnTo>
                    <a:pt x="19050" y="2694305"/>
                  </a:lnTo>
                  <a:lnTo>
                    <a:pt x="19050" y="2675255"/>
                  </a:lnTo>
                  <a:lnTo>
                    <a:pt x="1626743" y="2675255"/>
                  </a:lnTo>
                  <a:lnTo>
                    <a:pt x="1626743" y="2694305"/>
                  </a:lnTo>
                  <a:lnTo>
                    <a:pt x="1607693" y="2694305"/>
                  </a:lnTo>
                  <a:lnTo>
                    <a:pt x="1607693" y="2432685"/>
                  </a:lnTo>
                  <a:lnTo>
                    <a:pt x="1626743" y="2432685"/>
                  </a:lnTo>
                  <a:lnTo>
                    <a:pt x="1626743" y="2451735"/>
                  </a:lnTo>
                  <a:lnTo>
                    <a:pt x="278003" y="2451735"/>
                  </a:lnTo>
                  <a:cubicBezTo>
                    <a:pt x="267462" y="2451735"/>
                    <a:pt x="258953" y="2443226"/>
                    <a:pt x="258953" y="2432685"/>
                  </a:cubicBezTo>
                  <a:lnTo>
                    <a:pt x="258953" y="19050"/>
                  </a:lnTo>
                  <a:lnTo>
                    <a:pt x="278003" y="19050"/>
                  </a:lnTo>
                  <a:lnTo>
                    <a:pt x="278003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EA7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8"/>
          <p:cNvGrpSpPr/>
          <p:nvPr/>
        </p:nvGrpSpPr>
        <p:grpSpPr>
          <a:xfrm>
            <a:off x="11294315" y="5757024"/>
            <a:ext cx="277336" cy="279790"/>
            <a:chOff x="-1651" y="-1524"/>
            <a:chExt cx="495427" cy="495300"/>
          </a:xfrm>
        </p:grpSpPr>
        <p:sp>
          <p:nvSpPr>
            <p:cNvPr id="265" name="Google Shape;265;p8"/>
            <p:cNvSpPr/>
            <p:nvPr/>
          </p:nvSpPr>
          <p:spPr>
            <a:xfrm>
              <a:off x="19050" y="19050"/>
              <a:ext cx="455676" cy="455676"/>
            </a:xfrm>
            <a:custGeom>
              <a:avLst/>
              <a:gdLst/>
              <a:ahLst/>
              <a:cxnLst/>
              <a:rect l="l" t="t" r="r" b="b"/>
              <a:pathLst>
                <a:path w="455676" h="455676" extrusionOk="0">
                  <a:moveTo>
                    <a:pt x="0" y="455676"/>
                  </a:moveTo>
                  <a:lnTo>
                    <a:pt x="455676" y="0"/>
                  </a:lnTo>
                  <a:lnTo>
                    <a:pt x="455676" y="455676"/>
                  </a:lnTo>
                  <a:close/>
                </a:path>
              </a:pathLst>
            </a:custGeom>
            <a:solidFill>
              <a:srgbClr val="D55E1F"/>
            </a:solidFill>
            <a:ln>
              <a:noFill/>
            </a:ln>
          </p:spPr>
        </p:sp>
        <p:sp>
          <p:nvSpPr>
            <p:cNvPr id="266" name="Google Shape;266;p8"/>
            <p:cNvSpPr/>
            <p:nvPr/>
          </p:nvSpPr>
          <p:spPr>
            <a:xfrm>
              <a:off x="-1651" y="-1524"/>
              <a:ext cx="495427" cy="495300"/>
            </a:xfrm>
            <a:custGeom>
              <a:avLst/>
              <a:gdLst/>
              <a:ahLst/>
              <a:cxnLst/>
              <a:rect l="l" t="t" r="r" b="b"/>
              <a:pathLst>
                <a:path w="495427" h="495300" extrusionOk="0">
                  <a:moveTo>
                    <a:pt x="7239" y="462788"/>
                  </a:moveTo>
                  <a:lnTo>
                    <a:pt x="462915" y="7112"/>
                  </a:lnTo>
                  <a:cubicBezTo>
                    <a:pt x="468376" y="1651"/>
                    <a:pt x="476504" y="0"/>
                    <a:pt x="483616" y="2921"/>
                  </a:cubicBezTo>
                  <a:cubicBezTo>
                    <a:pt x="490728" y="5842"/>
                    <a:pt x="495427" y="12827"/>
                    <a:pt x="495427" y="20574"/>
                  </a:cubicBezTo>
                  <a:lnTo>
                    <a:pt x="495427" y="476250"/>
                  </a:lnTo>
                  <a:cubicBezTo>
                    <a:pt x="495427" y="486791"/>
                    <a:pt x="486918" y="495300"/>
                    <a:pt x="476377" y="495300"/>
                  </a:cubicBezTo>
                  <a:lnTo>
                    <a:pt x="20701" y="495300"/>
                  </a:lnTo>
                  <a:cubicBezTo>
                    <a:pt x="12954" y="495300"/>
                    <a:pt x="6096" y="490601"/>
                    <a:pt x="3048" y="483489"/>
                  </a:cubicBezTo>
                  <a:cubicBezTo>
                    <a:pt x="0" y="476377"/>
                    <a:pt x="1778" y="468122"/>
                    <a:pt x="7239" y="462788"/>
                  </a:cubicBezTo>
                  <a:moveTo>
                    <a:pt x="34163" y="489712"/>
                  </a:moveTo>
                  <a:lnTo>
                    <a:pt x="20701" y="476250"/>
                  </a:lnTo>
                  <a:lnTo>
                    <a:pt x="20701" y="457200"/>
                  </a:lnTo>
                  <a:lnTo>
                    <a:pt x="476377" y="457200"/>
                  </a:lnTo>
                  <a:lnTo>
                    <a:pt x="476377" y="476250"/>
                  </a:lnTo>
                  <a:lnTo>
                    <a:pt x="457327" y="476250"/>
                  </a:lnTo>
                  <a:lnTo>
                    <a:pt x="457327" y="20574"/>
                  </a:lnTo>
                  <a:lnTo>
                    <a:pt x="476377" y="20574"/>
                  </a:lnTo>
                  <a:lnTo>
                    <a:pt x="489839" y="34036"/>
                  </a:lnTo>
                  <a:lnTo>
                    <a:pt x="34163" y="489712"/>
                  </a:lnTo>
                  <a:close/>
                </a:path>
              </a:pathLst>
            </a:custGeom>
            <a:solidFill>
              <a:srgbClr val="D55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8"/>
          <p:cNvGrpSpPr/>
          <p:nvPr/>
        </p:nvGrpSpPr>
        <p:grpSpPr>
          <a:xfrm rot="5400000">
            <a:off x="12069637" y="5462749"/>
            <a:ext cx="929695" cy="1518914"/>
            <a:chOff x="0" y="0"/>
            <a:chExt cx="1645793" cy="2713355"/>
          </a:xfrm>
        </p:grpSpPr>
        <p:sp>
          <p:nvSpPr>
            <p:cNvPr id="268" name="Google Shape;268;p8"/>
            <p:cNvSpPr/>
            <p:nvPr/>
          </p:nvSpPr>
          <p:spPr>
            <a:xfrm>
              <a:off x="19050" y="19050"/>
              <a:ext cx="1607693" cy="2675255"/>
            </a:xfrm>
            <a:custGeom>
              <a:avLst/>
              <a:gdLst/>
              <a:ahLst/>
              <a:cxnLst/>
              <a:rect l="l" t="t" r="r" b="b"/>
              <a:pathLst>
                <a:path w="1607693" h="2675255" extrusionOk="0">
                  <a:moveTo>
                    <a:pt x="0" y="0"/>
                  </a:moveTo>
                  <a:lnTo>
                    <a:pt x="258953" y="0"/>
                  </a:lnTo>
                  <a:lnTo>
                    <a:pt x="258953" y="2413635"/>
                  </a:lnTo>
                  <a:lnTo>
                    <a:pt x="1607693" y="2413635"/>
                  </a:lnTo>
                  <a:lnTo>
                    <a:pt x="1607693" y="2675255"/>
                  </a:lnTo>
                  <a:lnTo>
                    <a:pt x="0" y="2675255"/>
                  </a:lnTo>
                  <a:close/>
                </a:path>
              </a:pathLst>
            </a:custGeom>
            <a:solidFill>
              <a:srgbClr val="B54825"/>
            </a:solidFill>
            <a:ln>
              <a:noFill/>
            </a:ln>
          </p:spPr>
        </p:sp>
        <p:sp>
          <p:nvSpPr>
            <p:cNvPr id="269" name="Google Shape;269;p8"/>
            <p:cNvSpPr/>
            <p:nvPr/>
          </p:nvSpPr>
          <p:spPr>
            <a:xfrm>
              <a:off x="0" y="0"/>
              <a:ext cx="1645793" cy="2713355"/>
            </a:xfrm>
            <a:custGeom>
              <a:avLst/>
              <a:gdLst/>
              <a:ahLst/>
              <a:cxnLst/>
              <a:rect l="l" t="t" r="r" b="b"/>
              <a:pathLst>
                <a:path w="1645793" h="2713355" extrusionOk="0">
                  <a:moveTo>
                    <a:pt x="19050" y="0"/>
                  </a:moveTo>
                  <a:lnTo>
                    <a:pt x="278003" y="0"/>
                  </a:lnTo>
                  <a:cubicBezTo>
                    <a:pt x="288544" y="0"/>
                    <a:pt x="297053" y="8509"/>
                    <a:pt x="297053" y="19050"/>
                  </a:cubicBezTo>
                  <a:lnTo>
                    <a:pt x="297053" y="2432685"/>
                  </a:lnTo>
                  <a:lnTo>
                    <a:pt x="278003" y="2432685"/>
                  </a:lnTo>
                  <a:lnTo>
                    <a:pt x="278003" y="2413635"/>
                  </a:lnTo>
                  <a:lnTo>
                    <a:pt x="1626743" y="2413635"/>
                  </a:lnTo>
                  <a:cubicBezTo>
                    <a:pt x="1637284" y="2413635"/>
                    <a:pt x="1645793" y="2422144"/>
                    <a:pt x="1645793" y="2432685"/>
                  </a:cubicBezTo>
                  <a:lnTo>
                    <a:pt x="1645793" y="2694305"/>
                  </a:lnTo>
                  <a:cubicBezTo>
                    <a:pt x="1645793" y="2704846"/>
                    <a:pt x="1637284" y="2713355"/>
                    <a:pt x="1626743" y="2713355"/>
                  </a:cubicBezTo>
                  <a:lnTo>
                    <a:pt x="19050" y="2713355"/>
                  </a:lnTo>
                  <a:cubicBezTo>
                    <a:pt x="8509" y="2713355"/>
                    <a:pt x="0" y="2704846"/>
                    <a:pt x="0" y="26943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694305"/>
                  </a:lnTo>
                  <a:lnTo>
                    <a:pt x="19050" y="2694305"/>
                  </a:lnTo>
                  <a:lnTo>
                    <a:pt x="19050" y="2675255"/>
                  </a:lnTo>
                  <a:lnTo>
                    <a:pt x="1626743" y="2675255"/>
                  </a:lnTo>
                  <a:lnTo>
                    <a:pt x="1626743" y="2694305"/>
                  </a:lnTo>
                  <a:lnTo>
                    <a:pt x="1607693" y="2694305"/>
                  </a:lnTo>
                  <a:lnTo>
                    <a:pt x="1607693" y="2432685"/>
                  </a:lnTo>
                  <a:lnTo>
                    <a:pt x="1626743" y="2432685"/>
                  </a:lnTo>
                  <a:lnTo>
                    <a:pt x="1626743" y="2451735"/>
                  </a:lnTo>
                  <a:lnTo>
                    <a:pt x="278003" y="2451735"/>
                  </a:lnTo>
                  <a:cubicBezTo>
                    <a:pt x="267462" y="2451735"/>
                    <a:pt x="258953" y="2443226"/>
                    <a:pt x="258953" y="2432685"/>
                  </a:cubicBezTo>
                  <a:lnTo>
                    <a:pt x="258953" y="19050"/>
                  </a:lnTo>
                  <a:lnTo>
                    <a:pt x="278003" y="19050"/>
                  </a:lnTo>
                  <a:lnTo>
                    <a:pt x="278003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B54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8"/>
          <p:cNvSpPr txBox="1"/>
          <p:nvPr/>
        </p:nvSpPr>
        <p:spPr>
          <a:xfrm>
            <a:off x="11928892" y="5985163"/>
            <a:ext cx="1687175" cy="35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Indicadores</a:t>
            </a:r>
            <a:endParaRPr sz="22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8"/>
          <p:cNvGrpSpPr/>
          <p:nvPr/>
        </p:nvGrpSpPr>
        <p:grpSpPr>
          <a:xfrm rot="5400000">
            <a:off x="1429400" y="6004221"/>
            <a:ext cx="984432" cy="1609274"/>
            <a:chOff x="0" y="0"/>
            <a:chExt cx="1742694" cy="2874772"/>
          </a:xfrm>
        </p:grpSpPr>
        <p:sp>
          <p:nvSpPr>
            <p:cNvPr id="272" name="Google Shape;272;p8"/>
            <p:cNvSpPr/>
            <p:nvPr/>
          </p:nvSpPr>
          <p:spPr>
            <a:xfrm>
              <a:off x="19050" y="19050"/>
              <a:ext cx="1704594" cy="2836672"/>
            </a:xfrm>
            <a:custGeom>
              <a:avLst/>
              <a:gdLst/>
              <a:ahLst/>
              <a:cxnLst/>
              <a:rect l="l" t="t" r="r" b="b"/>
              <a:pathLst>
                <a:path w="1704594" h="2836672" extrusionOk="0">
                  <a:moveTo>
                    <a:pt x="0" y="0"/>
                  </a:moveTo>
                  <a:lnTo>
                    <a:pt x="274574" y="0"/>
                  </a:lnTo>
                  <a:lnTo>
                    <a:pt x="274574" y="2559431"/>
                  </a:lnTo>
                  <a:lnTo>
                    <a:pt x="1704594" y="2559431"/>
                  </a:lnTo>
                  <a:lnTo>
                    <a:pt x="1704594" y="2836672"/>
                  </a:lnTo>
                  <a:lnTo>
                    <a:pt x="0" y="283667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</p:sp>
        <p:sp>
          <p:nvSpPr>
            <p:cNvPr id="273" name="Google Shape;273;p8"/>
            <p:cNvSpPr/>
            <p:nvPr/>
          </p:nvSpPr>
          <p:spPr>
            <a:xfrm>
              <a:off x="0" y="0"/>
              <a:ext cx="1742694" cy="2874772"/>
            </a:xfrm>
            <a:custGeom>
              <a:avLst/>
              <a:gdLst/>
              <a:ahLst/>
              <a:cxnLst/>
              <a:rect l="l" t="t" r="r" b="b"/>
              <a:pathLst>
                <a:path w="1742694" h="2874772" extrusionOk="0">
                  <a:moveTo>
                    <a:pt x="19050" y="0"/>
                  </a:moveTo>
                  <a:lnTo>
                    <a:pt x="293624" y="0"/>
                  </a:lnTo>
                  <a:cubicBezTo>
                    <a:pt x="304165" y="0"/>
                    <a:pt x="312674" y="8509"/>
                    <a:pt x="312674" y="19050"/>
                  </a:cubicBezTo>
                  <a:lnTo>
                    <a:pt x="312674" y="2578481"/>
                  </a:lnTo>
                  <a:lnTo>
                    <a:pt x="293624" y="2578481"/>
                  </a:lnTo>
                  <a:lnTo>
                    <a:pt x="293624" y="2559431"/>
                  </a:lnTo>
                  <a:lnTo>
                    <a:pt x="1723644" y="2559431"/>
                  </a:lnTo>
                  <a:cubicBezTo>
                    <a:pt x="1734185" y="2559431"/>
                    <a:pt x="1742694" y="2567940"/>
                    <a:pt x="1742694" y="2578481"/>
                  </a:cubicBezTo>
                  <a:lnTo>
                    <a:pt x="1742694" y="2855722"/>
                  </a:lnTo>
                  <a:cubicBezTo>
                    <a:pt x="1742694" y="2866263"/>
                    <a:pt x="1734185" y="2874772"/>
                    <a:pt x="1723644" y="2874772"/>
                  </a:cubicBezTo>
                  <a:lnTo>
                    <a:pt x="19050" y="2874772"/>
                  </a:lnTo>
                  <a:cubicBezTo>
                    <a:pt x="8509" y="2874772"/>
                    <a:pt x="0" y="2866263"/>
                    <a:pt x="0" y="285572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855595"/>
                  </a:lnTo>
                  <a:lnTo>
                    <a:pt x="19050" y="2855595"/>
                  </a:lnTo>
                  <a:lnTo>
                    <a:pt x="19050" y="2836545"/>
                  </a:lnTo>
                  <a:lnTo>
                    <a:pt x="1723771" y="2836545"/>
                  </a:lnTo>
                  <a:lnTo>
                    <a:pt x="1723771" y="2855595"/>
                  </a:lnTo>
                  <a:lnTo>
                    <a:pt x="1704721" y="2855595"/>
                  </a:lnTo>
                  <a:lnTo>
                    <a:pt x="1704721" y="2578481"/>
                  </a:lnTo>
                  <a:lnTo>
                    <a:pt x="1723771" y="2578481"/>
                  </a:lnTo>
                  <a:lnTo>
                    <a:pt x="1723771" y="2597531"/>
                  </a:lnTo>
                  <a:lnTo>
                    <a:pt x="293624" y="2597531"/>
                  </a:lnTo>
                  <a:cubicBezTo>
                    <a:pt x="283083" y="2597531"/>
                    <a:pt x="274574" y="2589022"/>
                    <a:pt x="274574" y="2578481"/>
                  </a:cubicBezTo>
                  <a:lnTo>
                    <a:pt x="274574" y="19050"/>
                  </a:lnTo>
                  <a:lnTo>
                    <a:pt x="293624" y="19050"/>
                  </a:lnTo>
                  <a:lnTo>
                    <a:pt x="293624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2436699" y="5878115"/>
            <a:ext cx="292764" cy="295358"/>
            <a:chOff x="-1651" y="-1524"/>
            <a:chExt cx="522986" cy="522859"/>
          </a:xfrm>
        </p:grpSpPr>
        <p:sp>
          <p:nvSpPr>
            <p:cNvPr id="275" name="Google Shape;275;p8"/>
            <p:cNvSpPr/>
            <p:nvPr/>
          </p:nvSpPr>
          <p:spPr>
            <a:xfrm>
              <a:off x="19050" y="19050"/>
              <a:ext cx="483235" cy="483235"/>
            </a:xfrm>
            <a:custGeom>
              <a:avLst/>
              <a:gdLst/>
              <a:ahLst/>
              <a:cxnLst/>
              <a:rect l="l" t="t" r="r" b="b"/>
              <a:pathLst>
                <a:path w="483235" h="483235" extrusionOk="0">
                  <a:moveTo>
                    <a:pt x="0" y="483235"/>
                  </a:moveTo>
                  <a:lnTo>
                    <a:pt x="483235" y="0"/>
                  </a:lnTo>
                  <a:lnTo>
                    <a:pt x="483235" y="483235"/>
                  </a:lnTo>
                  <a:close/>
                </a:path>
              </a:pathLst>
            </a:custGeom>
            <a:solidFill>
              <a:srgbClr val="C57900"/>
            </a:solidFill>
            <a:ln>
              <a:noFill/>
            </a:ln>
          </p:spPr>
        </p:sp>
        <p:sp>
          <p:nvSpPr>
            <p:cNvPr id="276" name="Google Shape;276;p8"/>
            <p:cNvSpPr/>
            <p:nvPr/>
          </p:nvSpPr>
          <p:spPr>
            <a:xfrm>
              <a:off x="-1651" y="-1524"/>
              <a:ext cx="522986" cy="522859"/>
            </a:xfrm>
            <a:custGeom>
              <a:avLst/>
              <a:gdLst/>
              <a:ahLst/>
              <a:cxnLst/>
              <a:rect l="l" t="t" r="r" b="b"/>
              <a:pathLst>
                <a:path w="522986" h="522859" extrusionOk="0">
                  <a:moveTo>
                    <a:pt x="7239" y="490347"/>
                  </a:moveTo>
                  <a:lnTo>
                    <a:pt x="490474" y="7112"/>
                  </a:lnTo>
                  <a:cubicBezTo>
                    <a:pt x="495935" y="1651"/>
                    <a:pt x="504063" y="0"/>
                    <a:pt x="511175" y="2921"/>
                  </a:cubicBezTo>
                  <a:cubicBezTo>
                    <a:pt x="518287" y="5842"/>
                    <a:pt x="522986" y="12827"/>
                    <a:pt x="522986" y="20574"/>
                  </a:cubicBezTo>
                  <a:lnTo>
                    <a:pt x="522986" y="503809"/>
                  </a:lnTo>
                  <a:cubicBezTo>
                    <a:pt x="522986" y="514350"/>
                    <a:pt x="514477" y="522859"/>
                    <a:pt x="503936" y="522859"/>
                  </a:cubicBezTo>
                  <a:lnTo>
                    <a:pt x="20701" y="522859"/>
                  </a:lnTo>
                  <a:cubicBezTo>
                    <a:pt x="12954" y="522859"/>
                    <a:pt x="6096" y="518160"/>
                    <a:pt x="3048" y="511048"/>
                  </a:cubicBezTo>
                  <a:cubicBezTo>
                    <a:pt x="0" y="503936"/>
                    <a:pt x="1778" y="495681"/>
                    <a:pt x="7239" y="490347"/>
                  </a:cubicBezTo>
                  <a:moveTo>
                    <a:pt x="34163" y="517271"/>
                  </a:moveTo>
                  <a:lnTo>
                    <a:pt x="20701" y="503809"/>
                  </a:lnTo>
                  <a:lnTo>
                    <a:pt x="20701" y="484759"/>
                  </a:lnTo>
                  <a:lnTo>
                    <a:pt x="503936" y="484759"/>
                  </a:lnTo>
                  <a:lnTo>
                    <a:pt x="503936" y="503809"/>
                  </a:lnTo>
                  <a:lnTo>
                    <a:pt x="484886" y="503809"/>
                  </a:lnTo>
                  <a:lnTo>
                    <a:pt x="484886" y="20574"/>
                  </a:lnTo>
                  <a:lnTo>
                    <a:pt x="503936" y="20574"/>
                  </a:lnTo>
                  <a:lnTo>
                    <a:pt x="517398" y="34036"/>
                  </a:lnTo>
                  <a:lnTo>
                    <a:pt x="34163" y="517271"/>
                  </a:lnTo>
                  <a:close/>
                </a:path>
              </a:pathLst>
            </a:custGeom>
            <a:solidFill>
              <a:srgbClr val="C57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8"/>
          <p:cNvGrpSpPr/>
          <p:nvPr/>
        </p:nvGrpSpPr>
        <p:grpSpPr>
          <a:xfrm rot="5400000">
            <a:off x="3184371" y="5565995"/>
            <a:ext cx="984433" cy="1609274"/>
            <a:chOff x="0" y="0"/>
            <a:chExt cx="1742694" cy="2874772"/>
          </a:xfrm>
        </p:grpSpPr>
        <p:sp>
          <p:nvSpPr>
            <p:cNvPr id="278" name="Google Shape;278;p8"/>
            <p:cNvSpPr/>
            <p:nvPr/>
          </p:nvSpPr>
          <p:spPr>
            <a:xfrm>
              <a:off x="19050" y="19050"/>
              <a:ext cx="1704594" cy="2836672"/>
            </a:xfrm>
            <a:custGeom>
              <a:avLst/>
              <a:gdLst/>
              <a:ahLst/>
              <a:cxnLst/>
              <a:rect l="l" t="t" r="r" b="b"/>
              <a:pathLst>
                <a:path w="1704594" h="2836672" extrusionOk="0">
                  <a:moveTo>
                    <a:pt x="0" y="0"/>
                  </a:moveTo>
                  <a:lnTo>
                    <a:pt x="274574" y="0"/>
                  </a:lnTo>
                  <a:lnTo>
                    <a:pt x="274574" y="2559431"/>
                  </a:lnTo>
                  <a:lnTo>
                    <a:pt x="1704594" y="2559431"/>
                  </a:lnTo>
                  <a:lnTo>
                    <a:pt x="1704594" y="2836672"/>
                  </a:lnTo>
                  <a:lnTo>
                    <a:pt x="0" y="2836672"/>
                  </a:lnTo>
                  <a:close/>
                </a:path>
              </a:pathLst>
            </a:custGeom>
            <a:solidFill>
              <a:srgbClr val="BF5B00"/>
            </a:solidFill>
            <a:ln>
              <a:noFill/>
            </a:ln>
          </p:spPr>
        </p:sp>
        <p:sp>
          <p:nvSpPr>
            <p:cNvPr id="279" name="Google Shape;279;p8"/>
            <p:cNvSpPr/>
            <p:nvPr/>
          </p:nvSpPr>
          <p:spPr>
            <a:xfrm>
              <a:off x="0" y="0"/>
              <a:ext cx="1742694" cy="2874772"/>
            </a:xfrm>
            <a:custGeom>
              <a:avLst/>
              <a:gdLst/>
              <a:ahLst/>
              <a:cxnLst/>
              <a:rect l="l" t="t" r="r" b="b"/>
              <a:pathLst>
                <a:path w="1742694" h="2874772" extrusionOk="0">
                  <a:moveTo>
                    <a:pt x="19050" y="0"/>
                  </a:moveTo>
                  <a:lnTo>
                    <a:pt x="293624" y="0"/>
                  </a:lnTo>
                  <a:cubicBezTo>
                    <a:pt x="304165" y="0"/>
                    <a:pt x="312674" y="8509"/>
                    <a:pt x="312674" y="19050"/>
                  </a:cubicBezTo>
                  <a:lnTo>
                    <a:pt x="312674" y="2578481"/>
                  </a:lnTo>
                  <a:lnTo>
                    <a:pt x="293624" y="2578481"/>
                  </a:lnTo>
                  <a:lnTo>
                    <a:pt x="293624" y="2559431"/>
                  </a:lnTo>
                  <a:lnTo>
                    <a:pt x="1723644" y="2559431"/>
                  </a:lnTo>
                  <a:cubicBezTo>
                    <a:pt x="1734185" y="2559431"/>
                    <a:pt x="1742694" y="2567940"/>
                    <a:pt x="1742694" y="2578481"/>
                  </a:cubicBezTo>
                  <a:lnTo>
                    <a:pt x="1742694" y="2855722"/>
                  </a:lnTo>
                  <a:cubicBezTo>
                    <a:pt x="1742694" y="2866263"/>
                    <a:pt x="1734185" y="2874772"/>
                    <a:pt x="1723644" y="2874772"/>
                  </a:cubicBezTo>
                  <a:lnTo>
                    <a:pt x="19050" y="2874772"/>
                  </a:lnTo>
                  <a:cubicBezTo>
                    <a:pt x="8509" y="2874772"/>
                    <a:pt x="0" y="2866263"/>
                    <a:pt x="0" y="285572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855595"/>
                  </a:lnTo>
                  <a:lnTo>
                    <a:pt x="19050" y="2855595"/>
                  </a:lnTo>
                  <a:lnTo>
                    <a:pt x="19050" y="2836545"/>
                  </a:lnTo>
                  <a:lnTo>
                    <a:pt x="1723771" y="2836545"/>
                  </a:lnTo>
                  <a:lnTo>
                    <a:pt x="1723771" y="2855595"/>
                  </a:lnTo>
                  <a:lnTo>
                    <a:pt x="1704721" y="2855595"/>
                  </a:lnTo>
                  <a:lnTo>
                    <a:pt x="1704721" y="2578481"/>
                  </a:lnTo>
                  <a:lnTo>
                    <a:pt x="1723771" y="2578481"/>
                  </a:lnTo>
                  <a:lnTo>
                    <a:pt x="1723771" y="2597531"/>
                  </a:lnTo>
                  <a:lnTo>
                    <a:pt x="293624" y="2597531"/>
                  </a:lnTo>
                  <a:cubicBezTo>
                    <a:pt x="283083" y="2597531"/>
                    <a:pt x="274574" y="2589022"/>
                    <a:pt x="274574" y="2578481"/>
                  </a:cubicBezTo>
                  <a:lnTo>
                    <a:pt x="274574" y="19050"/>
                  </a:lnTo>
                  <a:lnTo>
                    <a:pt x="293624" y="19050"/>
                  </a:lnTo>
                  <a:lnTo>
                    <a:pt x="293624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BF5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8"/>
          <p:cNvSpPr txBox="1"/>
          <p:nvPr/>
        </p:nvSpPr>
        <p:spPr>
          <a:xfrm>
            <a:off x="3082828" y="6055418"/>
            <a:ext cx="1348258" cy="23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Metas</a:t>
            </a:r>
            <a:endParaRPr/>
          </a:p>
        </p:txBody>
      </p:sp>
      <p:grpSp>
        <p:nvGrpSpPr>
          <p:cNvPr id="281" name="Google Shape;281;p8"/>
          <p:cNvGrpSpPr/>
          <p:nvPr/>
        </p:nvGrpSpPr>
        <p:grpSpPr>
          <a:xfrm>
            <a:off x="4191670" y="5439888"/>
            <a:ext cx="292764" cy="295358"/>
            <a:chOff x="-1651" y="-1524"/>
            <a:chExt cx="522986" cy="522859"/>
          </a:xfrm>
        </p:grpSpPr>
        <p:sp>
          <p:nvSpPr>
            <p:cNvPr id="282" name="Google Shape;282;p8"/>
            <p:cNvSpPr/>
            <p:nvPr/>
          </p:nvSpPr>
          <p:spPr>
            <a:xfrm>
              <a:off x="19050" y="19050"/>
              <a:ext cx="483235" cy="483235"/>
            </a:xfrm>
            <a:custGeom>
              <a:avLst/>
              <a:gdLst/>
              <a:ahLst/>
              <a:cxnLst/>
              <a:rect l="l" t="t" r="r" b="b"/>
              <a:pathLst>
                <a:path w="483235" h="483235" extrusionOk="0">
                  <a:moveTo>
                    <a:pt x="0" y="483235"/>
                  </a:moveTo>
                  <a:lnTo>
                    <a:pt x="483235" y="0"/>
                  </a:lnTo>
                  <a:lnTo>
                    <a:pt x="483235" y="483235"/>
                  </a:lnTo>
                  <a:close/>
                </a:path>
              </a:pathLst>
            </a:custGeom>
            <a:solidFill>
              <a:srgbClr val="B83F00"/>
            </a:solidFill>
            <a:ln>
              <a:noFill/>
            </a:ln>
          </p:spPr>
        </p:sp>
        <p:sp>
          <p:nvSpPr>
            <p:cNvPr id="283" name="Google Shape;283;p8"/>
            <p:cNvSpPr/>
            <p:nvPr/>
          </p:nvSpPr>
          <p:spPr>
            <a:xfrm>
              <a:off x="-1651" y="-1524"/>
              <a:ext cx="522986" cy="522859"/>
            </a:xfrm>
            <a:custGeom>
              <a:avLst/>
              <a:gdLst/>
              <a:ahLst/>
              <a:cxnLst/>
              <a:rect l="l" t="t" r="r" b="b"/>
              <a:pathLst>
                <a:path w="522986" h="522859" extrusionOk="0">
                  <a:moveTo>
                    <a:pt x="7239" y="490347"/>
                  </a:moveTo>
                  <a:lnTo>
                    <a:pt x="490474" y="7112"/>
                  </a:lnTo>
                  <a:cubicBezTo>
                    <a:pt x="495935" y="1651"/>
                    <a:pt x="504063" y="0"/>
                    <a:pt x="511175" y="2921"/>
                  </a:cubicBezTo>
                  <a:cubicBezTo>
                    <a:pt x="518287" y="5842"/>
                    <a:pt x="522986" y="12827"/>
                    <a:pt x="522986" y="20574"/>
                  </a:cubicBezTo>
                  <a:lnTo>
                    <a:pt x="522986" y="503809"/>
                  </a:lnTo>
                  <a:cubicBezTo>
                    <a:pt x="522986" y="514350"/>
                    <a:pt x="514477" y="522859"/>
                    <a:pt x="503936" y="522859"/>
                  </a:cubicBezTo>
                  <a:lnTo>
                    <a:pt x="20701" y="522859"/>
                  </a:lnTo>
                  <a:cubicBezTo>
                    <a:pt x="12954" y="522859"/>
                    <a:pt x="6096" y="518160"/>
                    <a:pt x="3048" y="511048"/>
                  </a:cubicBezTo>
                  <a:cubicBezTo>
                    <a:pt x="0" y="503936"/>
                    <a:pt x="1778" y="495681"/>
                    <a:pt x="7239" y="490347"/>
                  </a:cubicBezTo>
                  <a:moveTo>
                    <a:pt x="34163" y="517271"/>
                  </a:moveTo>
                  <a:lnTo>
                    <a:pt x="20701" y="503809"/>
                  </a:lnTo>
                  <a:lnTo>
                    <a:pt x="20701" y="484759"/>
                  </a:lnTo>
                  <a:lnTo>
                    <a:pt x="503936" y="484759"/>
                  </a:lnTo>
                  <a:lnTo>
                    <a:pt x="503936" y="503809"/>
                  </a:lnTo>
                  <a:lnTo>
                    <a:pt x="484886" y="503809"/>
                  </a:lnTo>
                  <a:lnTo>
                    <a:pt x="484886" y="20574"/>
                  </a:lnTo>
                  <a:lnTo>
                    <a:pt x="503936" y="20574"/>
                  </a:lnTo>
                  <a:lnTo>
                    <a:pt x="517398" y="34036"/>
                  </a:lnTo>
                  <a:lnTo>
                    <a:pt x="34163" y="517271"/>
                  </a:lnTo>
                  <a:close/>
                </a:path>
              </a:pathLst>
            </a:custGeom>
            <a:solidFill>
              <a:srgbClr val="B83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8"/>
          <p:cNvGrpSpPr/>
          <p:nvPr/>
        </p:nvGrpSpPr>
        <p:grpSpPr>
          <a:xfrm rot="5400000">
            <a:off x="4939341" y="5127771"/>
            <a:ext cx="984432" cy="1609274"/>
            <a:chOff x="0" y="0"/>
            <a:chExt cx="1742694" cy="2874772"/>
          </a:xfrm>
        </p:grpSpPr>
        <p:sp>
          <p:nvSpPr>
            <p:cNvPr id="285" name="Google Shape;285;p8"/>
            <p:cNvSpPr/>
            <p:nvPr/>
          </p:nvSpPr>
          <p:spPr>
            <a:xfrm>
              <a:off x="19050" y="19050"/>
              <a:ext cx="1704594" cy="2836672"/>
            </a:xfrm>
            <a:custGeom>
              <a:avLst/>
              <a:gdLst/>
              <a:ahLst/>
              <a:cxnLst/>
              <a:rect l="l" t="t" r="r" b="b"/>
              <a:pathLst>
                <a:path w="1704594" h="2836672" extrusionOk="0">
                  <a:moveTo>
                    <a:pt x="0" y="0"/>
                  </a:moveTo>
                  <a:lnTo>
                    <a:pt x="274574" y="0"/>
                  </a:lnTo>
                  <a:lnTo>
                    <a:pt x="274574" y="2559431"/>
                  </a:lnTo>
                  <a:lnTo>
                    <a:pt x="1704594" y="2559431"/>
                  </a:lnTo>
                  <a:lnTo>
                    <a:pt x="1704594" y="2836672"/>
                  </a:lnTo>
                  <a:lnTo>
                    <a:pt x="0" y="2836672"/>
                  </a:lnTo>
                  <a:close/>
                </a:path>
              </a:pathLst>
            </a:custGeom>
            <a:solidFill>
              <a:srgbClr val="B22500"/>
            </a:solidFill>
            <a:ln>
              <a:noFill/>
            </a:ln>
          </p:spPr>
        </p:sp>
        <p:sp>
          <p:nvSpPr>
            <p:cNvPr id="286" name="Google Shape;286;p8"/>
            <p:cNvSpPr/>
            <p:nvPr/>
          </p:nvSpPr>
          <p:spPr>
            <a:xfrm>
              <a:off x="0" y="0"/>
              <a:ext cx="1742694" cy="2874772"/>
            </a:xfrm>
            <a:custGeom>
              <a:avLst/>
              <a:gdLst/>
              <a:ahLst/>
              <a:cxnLst/>
              <a:rect l="l" t="t" r="r" b="b"/>
              <a:pathLst>
                <a:path w="1742694" h="2874772" extrusionOk="0">
                  <a:moveTo>
                    <a:pt x="19050" y="0"/>
                  </a:moveTo>
                  <a:lnTo>
                    <a:pt x="293624" y="0"/>
                  </a:lnTo>
                  <a:cubicBezTo>
                    <a:pt x="304165" y="0"/>
                    <a:pt x="312674" y="8509"/>
                    <a:pt x="312674" y="19050"/>
                  </a:cubicBezTo>
                  <a:lnTo>
                    <a:pt x="312674" y="2578481"/>
                  </a:lnTo>
                  <a:lnTo>
                    <a:pt x="293624" y="2578481"/>
                  </a:lnTo>
                  <a:lnTo>
                    <a:pt x="293624" y="2559431"/>
                  </a:lnTo>
                  <a:lnTo>
                    <a:pt x="1723644" y="2559431"/>
                  </a:lnTo>
                  <a:cubicBezTo>
                    <a:pt x="1734185" y="2559431"/>
                    <a:pt x="1742694" y="2567940"/>
                    <a:pt x="1742694" y="2578481"/>
                  </a:cubicBezTo>
                  <a:lnTo>
                    <a:pt x="1742694" y="2855722"/>
                  </a:lnTo>
                  <a:cubicBezTo>
                    <a:pt x="1742694" y="2866263"/>
                    <a:pt x="1734185" y="2874772"/>
                    <a:pt x="1723644" y="2874772"/>
                  </a:cubicBezTo>
                  <a:lnTo>
                    <a:pt x="19050" y="2874772"/>
                  </a:lnTo>
                  <a:cubicBezTo>
                    <a:pt x="8509" y="2874772"/>
                    <a:pt x="0" y="2866263"/>
                    <a:pt x="0" y="285572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855595"/>
                  </a:lnTo>
                  <a:lnTo>
                    <a:pt x="19050" y="2855595"/>
                  </a:lnTo>
                  <a:lnTo>
                    <a:pt x="19050" y="2836545"/>
                  </a:lnTo>
                  <a:lnTo>
                    <a:pt x="1723771" y="2836545"/>
                  </a:lnTo>
                  <a:lnTo>
                    <a:pt x="1723771" y="2855595"/>
                  </a:lnTo>
                  <a:lnTo>
                    <a:pt x="1704721" y="2855595"/>
                  </a:lnTo>
                  <a:lnTo>
                    <a:pt x="1704721" y="2578481"/>
                  </a:lnTo>
                  <a:lnTo>
                    <a:pt x="1723771" y="2578481"/>
                  </a:lnTo>
                  <a:lnTo>
                    <a:pt x="1723771" y="2597531"/>
                  </a:lnTo>
                  <a:lnTo>
                    <a:pt x="293624" y="2597531"/>
                  </a:lnTo>
                  <a:cubicBezTo>
                    <a:pt x="283083" y="2597531"/>
                    <a:pt x="274574" y="2589022"/>
                    <a:pt x="274574" y="2578481"/>
                  </a:cubicBezTo>
                  <a:lnTo>
                    <a:pt x="274574" y="19050"/>
                  </a:lnTo>
                  <a:lnTo>
                    <a:pt x="293624" y="19050"/>
                  </a:lnTo>
                  <a:lnTo>
                    <a:pt x="293624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B22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8"/>
          <p:cNvSpPr txBox="1"/>
          <p:nvPr/>
        </p:nvSpPr>
        <p:spPr>
          <a:xfrm>
            <a:off x="4798077" y="5687794"/>
            <a:ext cx="17328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Indicadores</a:t>
            </a:r>
            <a:endParaRPr sz="22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8" descr="Resultado de imagem para odm ods"/>
          <p:cNvSpPr/>
          <p:nvPr/>
        </p:nvSpPr>
        <p:spPr>
          <a:xfrm>
            <a:off x="7040880" y="2316081"/>
            <a:ext cx="6430801" cy="2919565"/>
          </a:xfrm>
          <a:custGeom>
            <a:avLst/>
            <a:gdLst/>
            <a:ahLst/>
            <a:cxnLst/>
            <a:rect l="l" t="t" r="r" b="b"/>
            <a:pathLst>
              <a:path w="8669544" h="3656673" extrusionOk="0">
                <a:moveTo>
                  <a:pt x="0" y="0"/>
                </a:moveTo>
                <a:lnTo>
                  <a:pt x="8669544" y="0"/>
                </a:lnTo>
                <a:lnTo>
                  <a:pt x="8669544" y="3656673"/>
                </a:lnTo>
                <a:lnTo>
                  <a:pt x="0" y="3656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3296"/>
            </a:stretch>
          </a:blipFill>
          <a:ln>
            <a:noFill/>
          </a:ln>
        </p:spPr>
      </p:sp>
      <p:sp>
        <p:nvSpPr>
          <p:cNvPr id="289" name="Google Shape;289;p8" descr="Resultado de imagem para odm"/>
          <p:cNvSpPr/>
          <p:nvPr/>
        </p:nvSpPr>
        <p:spPr>
          <a:xfrm>
            <a:off x="1005857" y="2425602"/>
            <a:ext cx="3761237" cy="2847370"/>
          </a:xfrm>
          <a:custGeom>
            <a:avLst/>
            <a:gdLst/>
            <a:ahLst/>
            <a:cxnLst/>
            <a:rect l="l" t="t" r="r" b="b"/>
            <a:pathLst>
              <a:path w="5039245" h="3780420" extrusionOk="0">
                <a:moveTo>
                  <a:pt x="0" y="0"/>
                </a:moveTo>
                <a:lnTo>
                  <a:pt x="5039245" y="0"/>
                </a:lnTo>
                <a:lnTo>
                  <a:pt x="5039245" y="3780420"/>
                </a:lnTo>
                <a:lnTo>
                  <a:pt x="0" y="3780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3296"/>
            </a:stretch>
          </a:blipFill>
          <a:ln>
            <a:noFill/>
          </a:ln>
        </p:spPr>
      </p:sp>
      <p:sp>
        <p:nvSpPr>
          <p:cNvPr id="290" name="Google Shape;290;p8"/>
          <p:cNvSpPr txBox="1"/>
          <p:nvPr/>
        </p:nvSpPr>
        <p:spPr>
          <a:xfrm>
            <a:off x="1611414" y="1723113"/>
            <a:ext cx="2765049" cy="41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2000 - 2015</a:t>
            </a:r>
            <a:endParaRPr/>
          </a:p>
        </p:txBody>
      </p:sp>
      <p:sp>
        <p:nvSpPr>
          <p:cNvPr id="291" name="Google Shape;291;p8"/>
          <p:cNvSpPr txBox="1"/>
          <p:nvPr/>
        </p:nvSpPr>
        <p:spPr>
          <a:xfrm>
            <a:off x="8918969" y="1689648"/>
            <a:ext cx="2657586" cy="41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2016 - 2030</a:t>
            </a:r>
            <a:endParaRPr/>
          </a:p>
        </p:txBody>
      </p:sp>
      <p:sp>
        <p:nvSpPr>
          <p:cNvPr id="292" name="Google Shape;292;p8"/>
          <p:cNvSpPr txBox="1"/>
          <p:nvPr/>
        </p:nvSpPr>
        <p:spPr>
          <a:xfrm>
            <a:off x="1718879" y="5892812"/>
            <a:ext cx="215611" cy="30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93" name="Google Shape;293;p8"/>
          <p:cNvSpPr txBox="1"/>
          <p:nvPr/>
        </p:nvSpPr>
        <p:spPr>
          <a:xfrm>
            <a:off x="3521920" y="5462365"/>
            <a:ext cx="360981" cy="30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/>
          </a:p>
        </p:txBody>
      </p:sp>
      <p:sp>
        <p:nvSpPr>
          <p:cNvPr id="294" name="Google Shape;294;p8"/>
          <p:cNvSpPr txBox="1"/>
          <p:nvPr/>
        </p:nvSpPr>
        <p:spPr>
          <a:xfrm>
            <a:off x="5436358" y="5031918"/>
            <a:ext cx="360981" cy="30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295" name="Google Shape;295;p8"/>
          <p:cNvSpPr txBox="1"/>
          <p:nvPr/>
        </p:nvSpPr>
        <p:spPr>
          <a:xfrm>
            <a:off x="8789534" y="5871292"/>
            <a:ext cx="554807" cy="41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17 </a:t>
            </a:r>
            <a:endParaRPr/>
          </a:p>
        </p:txBody>
      </p:sp>
      <p:sp>
        <p:nvSpPr>
          <p:cNvPr id="296" name="Google Shape;296;p8"/>
          <p:cNvSpPr txBox="1"/>
          <p:nvPr/>
        </p:nvSpPr>
        <p:spPr>
          <a:xfrm>
            <a:off x="10527602" y="5526934"/>
            <a:ext cx="748635" cy="41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169 </a:t>
            </a:r>
            <a:endParaRPr/>
          </a:p>
        </p:txBody>
      </p:sp>
      <p:sp>
        <p:nvSpPr>
          <p:cNvPr id="297" name="Google Shape;297;p8"/>
          <p:cNvSpPr txBox="1"/>
          <p:nvPr/>
        </p:nvSpPr>
        <p:spPr>
          <a:xfrm>
            <a:off x="12398163" y="5182576"/>
            <a:ext cx="748635" cy="41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241 </a:t>
            </a:r>
            <a:endParaRPr/>
          </a:p>
        </p:txBody>
      </p:sp>
      <p:sp>
        <p:nvSpPr>
          <p:cNvPr id="298" name="Google Shape;298;p8"/>
          <p:cNvSpPr txBox="1"/>
          <p:nvPr/>
        </p:nvSpPr>
        <p:spPr>
          <a:xfrm>
            <a:off x="10225057" y="6409017"/>
            <a:ext cx="1348258" cy="23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Metas</a:t>
            </a:r>
            <a:endParaRPr/>
          </a:p>
        </p:txBody>
      </p:sp>
      <p:sp>
        <p:nvSpPr>
          <p:cNvPr id="299" name="Google Shape;299;p8"/>
          <p:cNvSpPr txBox="1"/>
          <p:nvPr/>
        </p:nvSpPr>
        <p:spPr>
          <a:xfrm>
            <a:off x="1221955" y="6615428"/>
            <a:ext cx="13482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sz="22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8306909" y="6819903"/>
            <a:ext cx="13482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sz="22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8"/>
          <p:cNvGrpSpPr/>
          <p:nvPr/>
        </p:nvGrpSpPr>
        <p:grpSpPr>
          <a:xfrm rot="5400000">
            <a:off x="8517478" y="6248094"/>
            <a:ext cx="984432" cy="1609274"/>
            <a:chOff x="0" y="0"/>
            <a:chExt cx="1742694" cy="2874772"/>
          </a:xfrm>
        </p:grpSpPr>
        <p:sp>
          <p:nvSpPr>
            <p:cNvPr id="302" name="Google Shape;302;p8"/>
            <p:cNvSpPr/>
            <p:nvPr/>
          </p:nvSpPr>
          <p:spPr>
            <a:xfrm>
              <a:off x="19050" y="19050"/>
              <a:ext cx="1704594" cy="2836672"/>
            </a:xfrm>
            <a:custGeom>
              <a:avLst/>
              <a:gdLst/>
              <a:ahLst/>
              <a:cxnLst/>
              <a:rect l="l" t="t" r="r" b="b"/>
              <a:pathLst>
                <a:path w="1704594" h="2836672" extrusionOk="0">
                  <a:moveTo>
                    <a:pt x="0" y="0"/>
                  </a:moveTo>
                  <a:lnTo>
                    <a:pt x="274574" y="0"/>
                  </a:lnTo>
                  <a:lnTo>
                    <a:pt x="274574" y="2559431"/>
                  </a:lnTo>
                  <a:lnTo>
                    <a:pt x="1704594" y="2559431"/>
                  </a:lnTo>
                  <a:lnTo>
                    <a:pt x="1704594" y="2836672"/>
                  </a:lnTo>
                  <a:lnTo>
                    <a:pt x="0" y="283667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</p:sp>
        <p:sp>
          <p:nvSpPr>
            <p:cNvPr id="303" name="Google Shape;303;p8"/>
            <p:cNvSpPr/>
            <p:nvPr/>
          </p:nvSpPr>
          <p:spPr>
            <a:xfrm>
              <a:off x="0" y="0"/>
              <a:ext cx="1742694" cy="2874772"/>
            </a:xfrm>
            <a:custGeom>
              <a:avLst/>
              <a:gdLst/>
              <a:ahLst/>
              <a:cxnLst/>
              <a:rect l="l" t="t" r="r" b="b"/>
              <a:pathLst>
                <a:path w="1742694" h="2874772" extrusionOk="0">
                  <a:moveTo>
                    <a:pt x="19050" y="0"/>
                  </a:moveTo>
                  <a:lnTo>
                    <a:pt x="293624" y="0"/>
                  </a:lnTo>
                  <a:cubicBezTo>
                    <a:pt x="304165" y="0"/>
                    <a:pt x="312674" y="8509"/>
                    <a:pt x="312674" y="19050"/>
                  </a:cubicBezTo>
                  <a:lnTo>
                    <a:pt x="312674" y="2578481"/>
                  </a:lnTo>
                  <a:lnTo>
                    <a:pt x="293624" y="2578481"/>
                  </a:lnTo>
                  <a:lnTo>
                    <a:pt x="293624" y="2559431"/>
                  </a:lnTo>
                  <a:lnTo>
                    <a:pt x="1723644" y="2559431"/>
                  </a:lnTo>
                  <a:cubicBezTo>
                    <a:pt x="1734185" y="2559431"/>
                    <a:pt x="1742694" y="2567940"/>
                    <a:pt x="1742694" y="2578481"/>
                  </a:cubicBezTo>
                  <a:lnTo>
                    <a:pt x="1742694" y="2855722"/>
                  </a:lnTo>
                  <a:cubicBezTo>
                    <a:pt x="1742694" y="2866263"/>
                    <a:pt x="1734185" y="2874772"/>
                    <a:pt x="1723644" y="2874772"/>
                  </a:cubicBezTo>
                  <a:lnTo>
                    <a:pt x="19050" y="2874772"/>
                  </a:lnTo>
                  <a:cubicBezTo>
                    <a:pt x="8509" y="2874772"/>
                    <a:pt x="0" y="2866263"/>
                    <a:pt x="0" y="285572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855595"/>
                  </a:lnTo>
                  <a:lnTo>
                    <a:pt x="19050" y="2855595"/>
                  </a:lnTo>
                  <a:lnTo>
                    <a:pt x="19050" y="2836545"/>
                  </a:lnTo>
                  <a:lnTo>
                    <a:pt x="1723771" y="2836545"/>
                  </a:lnTo>
                  <a:lnTo>
                    <a:pt x="1723771" y="2855595"/>
                  </a:lnTo>
                  <a:lnTo>
                    <a:pt x="1704721" y="2855595"/>
                  </a:lnTo>
                  <a:lnTo>
                    <a:pt x="1704721" y="2578481"/>
                  </a:lnTo>
                  <a:lnTo>
                    <a:pt x="1723771" y="2578481"/>
                  </a:lnTo>
                  <a:lnTo>
                    <a:pt x="1723771" y="2597531"/>
                  </a:lnTo>
                  <a:lnTo>
                    <a:pt x="293624" y="2597531"/>
                  </a:lnTo>
                  <a:cubicBezTo>
                    <a:pt x="283083" y="2597531"/>
                    <a:pt x="274574" y="2589022"/>
                    <a:pt x="274574" y="2578481"/>
                  </a:cubicBezTo>
                  <a:lnTo>
                    <a:pt x="274574" y="19050"/>
                  </a:lnTo>
                  <a:lnTo>
                    <a:pt x="293624" y="19050"/>
                  </a:lnTo>
                  <a:lnTo>
                    <a:pt x="293624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9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310" name="Google Shape;310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9"/>
            <p:cNvPicPr preferRelativeResize="0"/>
            <p:nvPr/>
          </p:nvPicPr>
          <p:blipFill rotWithShape="1">
            <a:blip r:embed="rId3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 l="20506" t="18548" r="15039" b="17699"/>
          <a:stretch/>
        </p:blipFill>
        <p:spPr>
          <a:xfrm>
            <a:off x="0" y="6474921"/>
            <a:ext cx="1804737" cy="175467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/>
          <p:nvPr/>
        </p:nvSpPr>
        <p:spPr>
          <a:xfrm>
            <a:off x="421105" y="1230392"/>
            <a:ext cx="8442361" cy="5768815"/>
          </a:xfrm>
          <a:custGeom>
            <a:avLst/>
            <a:gdLst/>
            <a:ahLst/>
            <a:cxnLst/>
            <a:rect l="l" t="t" r="r" b="b"/>
            <a:pathLst>
              <a:path w="11446950" h="7959216" extrusionOk="0">
                <a:moveTo>
                  <a:pt x="0" y="0"/>
                </a:moveTo>
                <a:lnTo>
                  <a:pt x="11446950" y="0"/>
                </a:lnTo>
                <a:lnTo>
                  <a:pt x="11446950" y="7959216"/>
                </a:lnTo>
                <a:lnTo>
                  <a:pt x="0" y="7959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4" name="Google Shape;314;p9"/>
          <p:cNvSpPr/>
          <p:nvPr/>
        </p:nvSpPr>
        <p:spPr>
          <a:xfrm>
            <a:off x="-394036" y="184818"/>
            <a:ext cx="9742572" cy="158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800"/>
              <a:buFont typeface="Arial"/>
              <a:buNone/>
            </a:pPr>
            <a:r>
              <a:rPr lang="pt-PT" sz="4800" b="0" i="0" u="none" strike="noStrike" cap="none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Lógica interna da Agenda 2030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10153151" y="-539294"/>
            <a:ext cx="5599975" cy="9985900"/>
          </a:xfrm>
          <a:custGeom>
            <a:avLst/>
            <a:gdLst/>
            <a:ahLst/>
            <a:cxnLst/>
            <a:rect l="l" t="t" r="r" b="b"/>
            <a:pathLst>
              <a:path w="5599975" h="9985900" extrusionOk="0">
                <a:moveTo>
                  <a:pt x="0" y="0"/>
                </a:moveTo>
                <a:lnTo>
                  <a:pt x="5599976" y="0"/>
                </a:lnTo>
                <a:lnTo>
                  <a:pt x="5599976" y="9985901"/>
                </a:lnTo>
                <a:lnTo>
                  <a:pt x="0" y="9985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7810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213a5a839_0_36"/>
          <p:cNvSpPr txBox="1"/>
          <p:nvPr/>
        </p:nvSpPr>
        <p:spPr>
          <a:xfrm>
            <a:off x="2458307" y="671852"/>
            <a:ext cx="16186500" cy="85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Territorialização da Agenda 2030</a:t>
            </a:r>
            <a:endParaRPr/>
          </a:p>
        </p:txBody>
      </p:sp>
      <p:sp>
        <p:nvSpPr>
          <p:cNvPr id="322" name="Google Shape;322;g31213a5a839_0_36"/>
          <p:cNvSpPr/>
          <p:nvPr/>
        </p:nvSpPr>
        <p:spPr>
          <a:xfrm>
            <a:off x="9144659" y="9674750"/>
            <a:ext cx="9144085" cy="612316"/>
          </a:xfrm>
          <a:custGeom>
            <a:avLst/>
            <a:gdLst/>
            <a:ahLst/>
            <a:cxnLst/>
            <a:rect l="l" t="t" r="r" b="b"/>
            <a:pathLst>
              <a:path w="9144085" h="612316" extrusionOk="0">
                <a:moveTo>
                  <a:pt x="0" y="0"/>
                </a:moveTo>
                <a:lnTo>
                  <a:pt x="9144085" y="0"/>
                </a:lnTo>
                <a:lnTo>
                  <a:pt x="9144085" y="612316"/>
                </a:lnTo>
                <a:lnTo>
                  <a:pt x="0" y="612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375381" b="-17602"/>
            </a:stretch>
          </a:blipFill>
          <a:ln>
            <a:noFill/>
          </a:ln>
        </p:spPr>
      </p:sp>
      <p:sp>
        <p:nvSpPr>
          <p:cNvPr id="323" name="Google Shape;323;g31213a5a839_0_36"/>
          <p:cNvSpPr/>
          <p:nvPr/>
        </p:nvSpPr>
        <p:spPr>
          <a:xfrm>
            <a:off x="10702472" y="-878151"/>
            <a:ext cx="5599975" cy="9985902"/>
          </a:xfrm>
          <a:custGeom>
            <a:avLst/>
            <a:gdLst/>
            <a:ahLst/>
            <a:cxnLst/>
            <a:rect l="l" t="t" r="r" b="b"/>
            <a:pathLst>
              <a:path w="5599975" h="9985902" extrusionOk="0">
                <a:moveTo>
                  <a:pt x="0" y="0"/>
                </a:moveTo>
                <a:lnTo>
                  <a:pt x="5599976" y="0"/>
                </a:lnTo>
                <a:lnTo>
                  <a:pt x="5599976" y="9985902"/>
                </a:lnTo>
                <a:lnTo>
                  <a:pt x="0" y="9985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78100"/>
            </a:stretch>
          </a:blipFill>
          <a:ln>
            <a:noFill/>
          </a:ln>
        </p:spPr>
      </p:sp>
      <p:sp>
        <p:nvSpPr>
          <p:cNvPr id="324" name="Google Shape;324;g31213a5a839_0_36"/>
          <p:cNvSpPr txBox="1"/>
          <p:nvPr/>
        </p:nvSpPr>
        <p:spPr>
          <a:xfrm>
            <a:off x="734010" y="2821387"/>
            <a:ext cx="17420850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5810" marR="0" lvl="1" indent="-38290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somente no território em que os ODS são: </a:t>
            </a:r>
            <a:endParaRPr/>
          </a:p>
          <a:p>
            <a:pPr marL="765810" marR="0" lvl="1" indent="-38290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traduzidos em ações concretas,</a:t>
            </a:r>
            <a:endParaRPr/>
          </a:p>
          <a:p>
            <a:pPr marL="765810" marR="0" lvl="1" indent="-38290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os impactos positivos e negativos são sentidos,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as pessoas/organizações podem contribuir de forma mais direta.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5353" marR="0" lvl="1" indent="-3826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é na gestão pública que: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os ODS são inseridos no planejamento urbano e rural,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a Agenda 2030 é monitorada,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as metas e indicadores são atingidos.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5" name="Google Shape;325;g31213a5a839_0_36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326" name="Google Shape;326;g31213a5a839_0_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g31213a5a839_0_36"/>
            <p:cNvPicPr preferRelativeResize="0"/>
            <p:nvPr/>
          </p:nvPicPr>
          <p:blipFill rotWithShape="1">
            <a:blip r:embed="rId5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8" name="Google Shape;328;g31213a5a839_0_36"/>
          <p:cNvPicPr preferRelativeResize="0"/>
          <p:nvPr/>
        </p:nvPicPr>
        <p:blipFill rotWithShape="1">
          <a:blip r:embed="rId6">
            <a:alphaModFix/>
          </a:blip>
          <a:srcRect l="20506" t="18548" r="15039" b="17699"/>
          <a:stretch/>
        </p:blipFill>
        <p:spPr>
          <a:xfrm>
            <a:off x="80868" y="0"/>
            <a:ext cx="1804737" cy="175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7"/>
          <p:cNvPicPr preferRelativeResize="0"/>
          <p:nvPr/>
        </p:nvPicPr>
        <p:blipFill rotWithShape="1">
          <a:blip r:embed="rId3">
            <a:alphaModFix/>
          </a:blip>
          <a:srcRect b="60231"/>
          <a:stretch/>
        </p:blipFill>
        <p:spPr>
          <a:xfrm>
            <a:off x="1" y="0"/>
            <a:ext cx="14630399" cy="822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7"/>
          <p:cNvSpPr/>
          <p:nvPr/>
        </p:nvSpPr>
        <p:spPr>
          <a:xfrm>
            <a:off x="664750" y="2819390"/>
            <a:ext cx="99480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714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PT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Associação Brasileira de Municípios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7"/>
          <p:cNvSpPr/>
          <p:nvPr/>
        </p:nvSpPr>
        <p:spPr>
          <a:xfrm>
            <a:off x="664750" y="3900252"/>
            <a:ext cx="13665000" cy="3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Calibri"/>
              <a:buChar char="●"/>
            </a:pPr>
            <a:r>
              <a:rPr lang="pt-PT" sz="28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Entidade municipalista </a:t>
            </a:r>
            <a:r>
              <a:rPr lang="pt-PT" sz="28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mais antiga do Brasil e da América Latina</a:t>
            </a:r>
            <a:r>
              <a:rPr lang="pt-PT" sz="28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, fundada em 1946</a:t>
            </a:r>
            <a:endParaRPr sz="28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Calibri"/>
              <a:buChar char="●"/>
            </a:pPr>
            <a:r>
              <a:rPr lang="pt-PT" sz="28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Organização capaz de criar pontes sólidas entre os municípios e o Governo Federal e as instituições internacionais</a:t>
            </a:r>
            <a:endParaRPr sz="28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Calibri"/>
              <a:buChar char="-"/>
            </a:pPr>
            <a:r>
              <a:rPr lang="pt-PT" sz="28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Criação do </a:t>
            </a:r>
            <a:r>
              <a:rPr lang="pt-PT" sz="28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Conselho da Federação</a:t>
            </a:r>
            <a:r>
              <a:rPr lang="pt-PT" sz="28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, proposta durante o Governo de Transição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Calibri"/>
              <a:buChar char="-"/>
            </a:pP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Representante dos municípios na CNODS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Calibri"/>
              <a:buChar char="-"/>
            </a:pP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Sedia e coordena do Helpdesk para as Américas do </a:t>
            </a:r>
            <a:r>
              <a:rPr lang="pt-PT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Pacto Global de Prefeitos pelo Clima e Energia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7"/>
          <p:cNvSpPr/>
          <p:nvPr/>
        </p:nvSpPr>
        <p:spPr>
          <a:xfrm>
            <a:off x="6319599" y="6519863"/>
            <a:ext cx="355402" cy="355402"/>
          </a:xfrm>
          <a:prstGeom prst="roundRect">
            <a:avLst>
              <a:gd name="adj" fmla="val 25726039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"/>
          <p:cNvSpPr txBox="1"/>
          <p:nvPr/>
        </p:nvSpPr>
        <p:spPr>
          <a:xfrm>
            <a:off x="2458306" y="539098"/>
            <a:ext cx="16186500" cy="85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Territorialização da Agenda 2030</a:t>
            </a:r>
            <a:endParaRPr/>
          </a:p>
        </p:txBody>
      </p:sp>
      <p:sp>
        <p:nvSpPr>
          <p:cNvPr id="335" name="Google Shape;335;p10"/>
          <p:cNvSpPr/>
          <p:nvPr/>
        </p:nvSpPr>
        <p:spPr>
          <a:xfrm>
            <a:off x="9144659" y="9674750"/>
            <a:ext cx="9144085" cy="612316"/>
          </a:xfrm>
          <a:custGeom>
            <a:avLst/>
            <a:gdLst/>
            <a:ahLst/>
            <a:cxnLst/>
            <a:rect l="l" t="t" r="r" b="b"/>
            <a:pathLst>
              <a:path w="9144085" h="612316" extrusionOk="0">
                <a:moveTo>
                  <a:pt x="0" y="0"/>
                </a:moveTo>
                <a:lnTo>
                  <a:pt x="9144085" y="0"/>
                </a:lnTo>
                <a:lnTo>
                  <a:pt x="9144085" y="612316"/>
                </a:lnTo>
                <a:lnTo>
                  <a:pt x="0" y="612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375381" b="-17602"/>
            </a:stretch>
          </a:blipFill>
          <a:ln>
            <a:noFill/>
          </a:ln>
        </p:spPr>
      </p:sp>
      <p:grpSp>
        <p:nvGrpSpPr>
          <p:cNvPr id="336" name="Google Shape;336;p10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337" name="Google Shape;337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0"/>
            <p:cNvPicPr preferRelativeResize="0"/>
            <p:nvPr/>
          </p:nvPicPr>
          <p:blipFill rotWithShape="1">
            <a:blip r:embed="rId4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9" name="Google Shape;339;p10"/>
          <p:cNvPicPr preferRelativeResize="0"/>
          <p:nvPr/>
        </p:nvPicPr>
        <p:blipFill rotWithShape="1">
          <a:blip r:embed="rId5">
            <a:alphaModFix/>
          </a:blip>
          <a:srcRect l="20506" t="18548" r="15039" b="17699"/>
          <a:stretch/>
        </p:blipFill>
        <p:spPr>
          <a:xfrm>
            <a:off x="80868" y="0"/>
            <a:ext cx="1804737" cy="175467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0"/>
          <p:cNvSpPr txBox="1"/>
          <p:nvPr/>
        </p:nvSpPr>
        <p:spPr>
          <a:xfrm>
            <a:off x="4852393" y="1754679"/>
            <a:ext cx="9451436" cy="533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Elementos chave:</a:t>
            </a:r>
            <a:endParaRPr/>
          </a:p>
          <a:p>
            <a:pPr marL="1284446" marR="0" lvl="2" indent="-4281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⚬"/>
            </a:pP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Participação </a:t>
            </a:r>
            <a:endParaRPr/>
          </a:p>
          <a:p>
            <a:pPr marL="1284446" marR="0" lvl="2" indent="-4281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⚬"/>
            </a:pP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Recursos  </a:t>
            </a:r>
            <a:endParaRPr/>
          </a:p>
          <a:p>
            <a:pPr marL="1284446" marR="0" lvl="2" indent="-4281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⚬"/>
            </a:pP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Parcerias</a:t>
            </a:r>
            <a:endParaRPr sz="3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4446" marR="0" lvl="2" indent="-4281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⚬"/>
            </a:pP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Estabelecimento de </a:t>
            </a:r>
            <a:r>
              <a:rPr lang="pt-PT" sz="31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metas</a:t>
            </a: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locais</a:t>
            </a:r>
            <a:endParaRPr sz="3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4446" marR="0" lvl="2" indent="-4281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⚬"/>
            </a:pP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Integração das </a:t>
            </a:r>
            <a:r>
              <a:rPr lang="pt-PT" sz="31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metas</a:t>
            </a: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aos planos e políticas locais e adequação dos meios de implementação</a:t>
            </a:r>
            <a:endParaRPr sz="3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4446" marR="0" lvl="2" indent="-4281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⚬"/>
            </a:pP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Monitoramento e acompanhamento: Dados</a:t>
            </a:r>
            <a:endParaRPr/>
          </a:p>
          <a:p>
            <a:pPr marL="1284446" marR="0" lvl="2" indent="-4281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⚬"/>
            </a:pP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Mapeamento de políticas públicas</a:t>
            </a:r>
            <a:endParaRPr sz="3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4446" marR="0" lvl="2" indent="-4281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⚬"/>
            </a:pP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Valorização de boas práticas</a:t>
            </a:r>
            <a:endParaRPr sz="3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4446" marR="0" lvl="2" indent="-4281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⚬"/>
            </a:pPr>
            <a:r>
              <a:rPr lang="pt-PT" sz="3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Capacitação de gestores públicos</a:t>
            </a:r>
            <a:endParaRPr sz="3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64220" y="1984249"/>
            <a:ext cx="4847413" cy="4638620"/>
          </a:xfrm>
          <a:custGeom>
            <a:avLst/>
            <a:gdLst/>
            <a:ahLst/>
            <a:cxnLst/>
            <a:rect l="l" t="t" r="r" b="b"/>
            <a:pathLst>
              <a:path w="6385412" h="6117609" extrusionOk="0">
                <a:moveTo>
                  <a:pt x="0" y="0"/>
                </a:moveTo>
                <a:lnTo>
                  <a:pt x="6385411" y="0"/>
                </a:lnTo>
                <a:lnTo>
                  <a:pt x="6385411" y="6117609"/>
                </a:lnTo>
                <a:lnTo>
                  <a:pt x="0" y="6117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2" name="Google Shape;342;p10"/>
          <p:cNvSpPr/>
          <p:nvPr/>
        </p:nvSpPr>
        <p:spPr>
          <a:xfrm>
            <a:off x="1308554" y="3192806"/>
            <a:ext cx="2299505" cy="2228280"/>
          </a:xfrm>
          <a:custGeom>
            <a:avLst/>
            <a:gdLst/>
            <a:ahLst/>
            <a:cxnLst/>
            <a:rect l="l" t="t" r="r" b="b"/>
            <a:pathLst>
              <a:path w="3521122" h="3439236" extrusionOk="0">
                <a:moveTo>
                  <a:pt x="0" y="0"/>
                </a:moveTo>
                <a:lnTo>
                  <a:pt x="3521122" y="0"/>
                </a:lnTo>
                <a:lnTo>
                  <a:pt x="3521122" y="3439236"/>
                </a:lnTo>
                <a:lnTo>
                  <a:pt x="0" y="3439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15206" t="-7138" r="-15308" b="-26487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8"/>
          <p:cNvPicPr preferRelativeResize="0"/>
          <p:nvPr/>
        </p:nvPicPr>
        <p:blipFill rotWithShape="1">
          <a:blip r:embed="rId3">
            <a:alphaModFix/>
          </a:blip>
          <a:srcRect r="-583" b="59789"/>
          <a:stretch/>
        </p:blipFill>
        <p:spPr>
          <a:xfrm>
            <a:off x="-45675" y="-112250"/>
            <a:ext cx="14715274" cy="838275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8"/>
          <p:cNvSpPr/>
          <p:nvPr/>
        </p:nvSpPr>
        <p:spPr>
          <a:xfrm>
            <a:off x="923267" y="2723188"/>
            <a:ext cx="5554980" cy="69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lang="pt-PT" sz="4374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Papel da ABM</a:t>
            </a:r>
            <a:endParaRPr sz="437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1221684" y="4173731"/>
            <a:ext cx="499800" cy="499800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8"/>
          <p:cNvSpPr/>
          <p:nvPr/>
        </p:nvSpPr>
        <p:spPr>
          <a:xfrm>
            <a:off x="1327765" y="4139195"/>
            <a:ext cx="317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Calibri"/>
              <a:buNone/>
            </a:pPr>
            <a:r>
              <a:rPr lang="pt-PT" sz="2624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8"/>
          <p:cNvSpPr/>
          <p:nvPr/>
        </p:nvSpPr>
        <p:spPr>
          <a:xfrm>
            <a:off x="1842938" y="3940416"/>
            <a:ext cx="3957256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Calibri"/>
              <a:buNone/>
            </a:pPr>
            <a:r>
              <a:rPr lang="pt-PT" sz="28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Representação</a:t>
            </a: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municipalista</a:t>
            </a:r>
            <a:endParaRPr sz="2800" b="1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5481766" y="4165346"/>
            <a:ext cx="499800" cy="499800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8"/>
          <p:cNvSpPr/>
          <p:nvPr/>
        </p:nvSpPr>
        <p:spPr>
          <a:xfrm>
            <a:off x="5572816" y="4124648"/>
            <a:ext cx="317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Calibri"/>
              <a:buNone/>
            </a:pPr>
            <a:r>
              <a:rPr lang="pt-PT" sz="2624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6066466" y="4048043"/>
            <a:ext cx="3082134" cy="36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Calibri"/>
              <a:buNone/>
            </a:pPr>
            <a:r>
              <a:rPr lang="pt-PT" sz="28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Assistência Técnica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5424246" y="4876232"/>
            <a:ext cx="4247763" cy="24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r>
              <a:rPr lang="pt-PT" sz="24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 Associação oferece assistência e capacitação técnica aos municípios para a preparação de projetos, promovendo o desenvolvimento de capacidades e o aprimoramento de quadros regulatórios.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8"/>
          <p:cNvSpPr/>
          <p:nvPr/>
        </p:nvSpPr>
        <p:spPr>
          <a:xfrm>
            <a:off x="10030405" y="4165346"/>
            <a:ext cx="499800" cy="499800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8"/>
          <p:cNvSpPr/>
          <p:nvPr/>
        </p:nvSpPr>
        <p:spPr>
          <a:xfrm>
            <a:off x="10121455" y="4124648"/>
            <a:ext cx="317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624"/>
              <a:buFont typeface="Calibri"/>
              <a:buNone/>
            </a:pPr>
            <a:r>
              <a:rPr lang="pt-PT" sz="2624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8"/>
          <p:cNvSpPr/>
          <p:nvPr/>
        </p:nvSpPr>
        <p:spPr>
          <a:xfrm>
            <a:off x="10667229" y="3718007"/>
            <a:ext cx="411596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Calibri"/>
              <a:buNone/>
            </a:pPr>
            <a:r>
              <a:rPr lang="pt-PT" sz="28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Promoção do Desenvolvimento Sustentável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8"/>
          <p:cNvSpPr/>
          <p:nvPr/>
        </p:nvSpPr>
        <p:spPr>
          <a:xfrm>
            <a:off x="10530205" y="5061848"/>
            <a:ext cx="3984038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r>
              <a:rPr lang="pt-PT" sz="24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 ABM coopera com os municípios para que eles possam acessar os recursos financeiros disponíveis e implementar projetos de sustentabilidade, sociais, ambientais e econômicos.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8"/>
          <p:cNvSpPr/>
          <p:nvPr/>
        </p:nvSpPr>
        <p:spPr>
          <a:xfrm>
            <a:off x="1163795" y="4884608"/>
            <a:ext cx="3800089" cy="20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r>
              <a:rPr lang="pt-PT" sz="24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 Associação representa e defende os interesses de seus membros em Conselhos, Comissões, como o Conselho da Federação e a Comissão Nacional dos ODS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31213a5a839_0_64"/>
          <p:cNvPicPr preferRelativeResize="0"/>
          <p:nvPr/>
        </p:nvPicPr>
        <p:blipFill rotWithShape="1">
          <a:blip r:embed="rId3">
            <a:alphaModFix/>
          </a:blip>
          <a:srcRect b="60230"/>
          <a:stretch/>
        </p:blipFill>
        <p:spPr>
          <a:xfrm>
            <a:off x="1" y="0"/>
            <a:ext cx="14630398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31213a5a839_0_64"/>
          <p:cNvSpPr/>
          <p:nvPr/>
        </p:nvSpPr>
        <p:spPr>
          <a:xfrm>
            <a:off x="595550" y="2646125"/>
            <a:ext cx="115221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lang="pt-PT" sz="4374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Assessoria do Prefeito e da Prefeita</a:t>
            </a:r>
            <a:endParaRPr sz="437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31213a5a839_0_64"/>
          <p:cNvSpPr/>
          <p:nvPr/>
        </p:nvSpPr>
        <p:spPr>
          <a:xfrm>
            <a:off x="1538943" y="3613424"/>
            <a:ext cx="5550373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Calibri"/>
              <a:buNone/>
            </a:pPr>
            <a:r>
              <a:rPr lang="pt-PT" sz="28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Agendamento de reuniões e acompanhamento de demandas </a:t>
            </a:r>
            <a:endParaRPr sz="2800" b="1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31213a5a839_0_64"/>
          <p:cNvSpPr/>
          <p:nvPr/>
        </p:nvSpPr>
        <p:spPr>
          <a:xfrm>
            <a:off x="8712480" y="3600734"/>
            <a:ext cx="53820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Calibri"/>
              <a:buNone/>
            </a:pPr>
            <a:r>
              <a:rPr lang="pt-PT" sz="28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Acompanhamento das solicitações de sua cidade em Brasília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31213a5a839_0_64"/>
          <p:cNvSpPr/>
          <p:nvPr/>
        </p:nvSpPr>
        <p:spPr>
          <a:xfrm>
            <a:off x="7726500" y="4720775"/>
            <a:ext cx="6368100" cy="1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Auxílio no preparo, envio e acompanhamento de ofícios, garantindo que </a:t>
            </a: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as solicitações do município</a:t>
            </a: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não sejam negligenciadas. Acompanhamos as respostas e inform</a:t>
            </a: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amos</a:t>
            </a: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os municípios sobre decisões ou avanços, permitindo uma rápida adaptação de estratégias. </a:t>
            </a: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31213a5a839_0_64"/>
          <p:cNvSpPr/>
          <p:nvPr/>
        </p:nvSpPr>
        <p:spPr>
          <a:xfrm>
            <a:off x="313675" y="4743425"/>
            <a:ext cx="6368100" cy="24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Gestão de relações governamentais, com uma rede robusta de contatos e expertise em negociações. A Assessoria do Prefeito e da Prefeita </a:t>
            </a: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apoia o </a:t>
            </a: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agendamento de encontros com ministros/as, secretários/as, legisladores, e outras autoridades</a:t>
            </a: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auxilia na preparação de documentos e argumentações persuasivas;</a:t>
            </a: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e oferece s</a:t>
            </a: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uporte durante encontros, assegurando a realização de relatórios e registros para mídias sociais.</a:t>
            </a: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g31213a5a839_0_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326" y="3613424"/>
            <a:ext cx="831092" cy="83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1213a5a839_0_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6501" y="3613399"/>
            <a:ext cx="831100" cy="8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31213a5a839_0_19"/>
          <p:cNvPicPr preferRelativeResize="0"/>
          <p:nvPr/>
        </p:nvPicPr>
        <p:blipFill rotWithShape="1">
          <a:blip r:embed="rId3">
            <a:alphaModFix/>
          </a:blip>
          <a:srcRect b="60230"/>
          <a:stretch/>
        </p:blipFill>
        <p:spPr>
          <a:xfrm>
            <a:off x="1" y="0"/>
            <a:ext cx="14630398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31213a5a839_0_19"/>
          <p:cNvSpPr/>
          <p:nvPr/>
        </p:nvSpPr>
        <p:spPr>
          <a:xfrm>
            <a:off x="1005150" y="3754151"/>
            <a:ext cx="41355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Calibri"/>
              <a:buNone/>
            </a:pPr>
            <a:r>
              <a:rPr lang="pt-PT" sz="24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Apoio na captação de recursos e desenvolvimento de projetos</a:t>
            </a:r>
            <a:endParaRPr sz="2400" b="1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31213a5a839_0_19"/>
          <p:cNvSpPr/>
          <p:nvPr/>
        </p:nvSpPr>
        <p:spPr>
          <a:xfrm>
            <a:off x="5974275" y="3754150"/>
            <a:ext cx="44301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Calibri"/>
              <a:buNone/>
            </a:pPr>
            <a:r>
              <a:rPr lang="pt-PT" sz="24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Capacitação da equipe do seu município em temas relevantes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31213a5a839_0_19"/>
          <p:cNvSpPr/>
          <p:nvPr/>
        </p:nvSpPr>
        <p:spPr>
          <a:xfrm>
            <a:off x="5474650" y="4587575"/>
            <a:ext cx="4135500" cy="25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Cursos e materiais técnicos</a:t>
            </a: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, c</a:t>
            </a: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iclos de capacitações sobre temas essenciais, como a Nova Lei de Licitações, recursos do FNDE, Desenvolvimento Sustentável, entre outros. Os cursos e materiais são oferecidos para gestores/as, e para suas equipes, garantindo o fortalecimento d</a:t>
            </a: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capacidade </a:t>
            </a: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técnico-institucional do município.</a:t>
            </a: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31213a5a839_0_19"/>
          <p:cNvSpPr/>
          <p:nvPr/>
        </p:nvSpPr>
        <p:spPr>
          <a:xfrm>
            <a:off x="11068677" y="3677950"/>
            <a:ext cx="35937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Calibri"/>
              <a:buNone/>
            </a:pPr>
            <a:r>
              <a:rPr lang="pt-PT" sz="24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Descontos em redes de hotelaria e restaurantes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31213a5a839_0_19"/>
          <p:cNvSpPr/>
          <p:nvPr/>
        </p:nvSpPr>
        <p:spPr>
          <a:xfrm>
            <a:off x="10390900" y="4663775"/>
            <a:ext cx="41355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Tarifas reduzidas em estabelecimentos parceiros da ABM, para diminuir o custo de viagens oficiais, permitindo que prefeitos/as e suas equipes otimizem seus recursos financeiros durante deslocamentos para reuniões de trabalho.</a:t>
            </a: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31213a5a839_0_19"/>
          <p:cNvSpPr/>
          <p:nvPr/>
        </p:nvSpPr>
        <p:spPr>
          <a:xfrm>
            <a:off x="367775" y="4719550"/>
            <a:ext cx="4135500" cy="30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Suporte técnico na identificação e</a:t>
            </a: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 captação de recursos</a:t>
            </a:r>
            <a:r>
              <a:rPr lang="pt-PT" sz="20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, incluindo emendas parlamentares, Programas Nacionais e editais de empresas públicas. Apoio na redação e estruturação de projetos viáveis para financiamento, abordando desde a elaboração até a submissão </a:t>
            </a: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das propostas.</a:t>
            </a: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endParaRPr sz="20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g31213a5a839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375" y="3761925"/>
            <a:ext cx="748131" cy="66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31213a5a839_0_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8470" y="3841861"/>
            <a:ext cx="794116" cy="66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31213a5a839_0_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24960" y="3788807"/>
            <a:ext cx="794116" cy="66761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1213a5a839_0_19"/>
          <p:cNvSpPr/>
          <p:nvPr/>
        </p:nvSpPr>
        <p:spPr>
          <a:xfrm>
            <a:off x="595550" y="2646125"/>
            <a:ext cx="115221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lang="pt-PT" sz="4374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Assessoria do Prefeito e da Prefeita</a:t>
            </a:r>
            <a:endParaRPr sz="437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31213a5a839_0_86"/>
          <p:cNvPicPr preferRelativeResize="0"/>
          <p:nvPr/>
        </p:nvPicPr>
        <p:blipFill rotWithShape="1">
          <a:blip r:embed="rId3">
            <a:alphaModFix/>
          </a:blip>
          <a:srcRect b="60230"/>
          <a:stretch/>
        </p:blipFill>
        <p:spPr>
          <a:xfrm>
            <a:off x="1" y="0"/>
            <a:ext cx="14630398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31213a5a839_0_86"/>
          <p:cNvSpPr/>
          <p:nvPr/>
        </p:nvSpPr>
        <p:spPr>
          <a:xfrm>
            <a:off x="1084429" y="2979850"/>
            <a:ext cx="115221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endParaRPr sz="4374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1213a5a839_0_86"/>
          <p:cNvSpPr/>
          <p:nvPr/>
        </p:nvSpPr>
        <p:spPr>
          <a:xfrm>
            <a:off x="1955176" y="3688081"/>
            <a:ext cx="41355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Calibri"/>
              <a:buNone/>
            </a:pPr>
            <a:r>
              <a:rPr lang="pt-PT" sz="24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Espaço para recepção de prefeitos/as suas e equipes</a:t>
            </a:r>
            <a:endParaRPr sz="2400" b="1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1213a5a839_0_86"/>
          <p:cNvSpPr/>
          <p:nvPr/>
        </p:nvSpPr>
        <p:spPr>
          <a:xfrm>
            <a:off x="8610706" y="3688098"/>
            <a:ext cx="35937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Calibri"/>
              <a:buNone/>
            </a:pPr>
            <a:r>
              <a:rPr lang="pt-PT" sz="24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Estúdio profissional para podcasts e videocasts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1213a5a839_0_86"/>
          <p:cNvSpPr/>
          <p:nvPr/>
        </p:nvSpPr>
        <p:spPr>
          <a:xfrm>
            <a:off x="7629850" y="4548150"/>
            <a:ext cx="5555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Disponibilizamos um estúdio profissional para a criação de conteúdos de áudio e vídeo de alta qualidade, viabilizando a produção de comunicados, campanhas, palestras, cursos e relatórios em formatos multimídia que atraem e informam de forma eficaz.</a:t>
            </a:r>
            <a:endParaRPr sz="175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endParaRPr sz="175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31213a5a839_0_86"/>
          <p:cNvSpPr/>
          <p:nvPr/>
        </p:nvSpPr>
        <p:spPr>
          <a:xfrm>
            <a:off x="898075" y="4548150"/>
            <a:ext cx="5555400" cy="3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Sede bem localizada em Brasília (Setor de Autarquias Sul) com espaço para realização de reuniões à disposição da prefeitura. Além disso, proporciona a criação redes e ambientes colaborativos onde gestores/as municipais podem interagir diretamente entre si e com potenciais parceiros, fomentando a troca de melhores práticas em administração pública.</a:t>
            </a:r>
            <a:endParaRPr sz="175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endParaRPr sz="175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g31213a5a839_0_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075" y="3735213"/>
            <a:ext cx="694476" cy="61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1213a5a839_0_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9332" y="3723980"/>
            <a:ext cx="636093" cy="63609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1213a5a839_0_86"/>
          <p:cNvSpPr/>
          <p:nvPr/>
        </p:nvSpPr>
        <p:spPr>
          <a:xfrm>
            <a:off x="595550" y="2646125"/>
            <a:ext cx="115221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437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das Prefeituras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31213a5a839_0_0"/>
          <p:cNvPicPr preferRelativeResize="0"/>
          <p:nvPr/>
        </p:nvPicPr>
        <p:blipFill rotWithShape="1">
          <a:blip r:embed="rId3">
            <a:alphaModFix/>
          </a:blip>
          <a:srcRect b="60230"/>
          <a:stretch/>
        </p:blipFill>
        <p:spPr>
          <a:xfrm>
            <a:off x="0" y="0"/>
            <a:ext cx="14630401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31213a5a839_0_0"/>
          <p:cNvSpPr/>
          <p:nvPr/>
        </p:nvSpPr>
        <p:spPr>
          <a:xfrm>
            <a:off x="1084429" y="2979850"/>
            <a:ext cx="13049582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lang="pt-PT" sz="4374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Processo de Associação – Papel do </a:t>
            </a:r>
            <a:r>
              <a:rPr lang="pt-PT" sz="4374" b="1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t-PT" sz="4374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egislativo</a:t>
            </a:r>
            <a:endParaRPr sz="437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31213a5a839_0_0"/>
          <p:cNvSpPr/>
          <p:nvPr/>
        </p:nvSpPr>
        <p:spPr>
          <a:xfrm>
            <a:off x="1084429" y="4114800"/>
            <a:ext cx="12670764" cy="20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8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Conforme a Lei Nº 14.341, de 18 de maio de 2022, a filiação dos municípios às associações municipalistas ocorre por decisão do chefe do executivo, </a:t>
            </a:r>
            <a:r>
              <a:rPr lang="pt-PT" sz="2800" b="1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sendo obrigatório que a contribuição esteja prevista no orçamento do município</a:t>
            </a:r>
            <a:r>
              <a:rPr lang="pt-PT" sz="2800" b="0" i="0" u="none" strike="noStrike" cap="none">
                <a:solidFill>
                  <a:srgbClr val="272525"/>
                </a:solidFill>
                <a:latin typeface="Calibri"/>
                <a:ea typeface="Calibri"/>
                <a:cs typeface="Calibri"/>
                <a:sym typeface="Calibri"/>
              </a:rPr>
              <a:t>. A filiação passa a valer quando for publicada no diário oficial.</a:t>
            </a:r>
            <a:endParaRPr sz="28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Calibri"/>
              <a:buNone/>
            </a:pPr>
            <a:endParaRPr sz="2800" b="0" i="0" u="none" strike="noStrike" cap="none">
              <a:solidFill>
                <a:srgbClr val="27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3126bfa0539_0_18"/>
          <p:cNvPicPr preferRelativeResize="0"/>
          <p:nvPr/>
        </p:nvPicPr>
        <p:blipFill rotWithShape="1">
          <a:blip r:embed="rId3">
            <a:alphaModFix/>
          </a:blip>
          <a:srcRect b="60230"/>
          <a:stretch/>
        </p:blipFill>
        <p:spPr>
          <a:xfrm>
            <a:off x="0" y="0"/>
            <a:ext cx="14630401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126bfa0539_0_18"/>
          <p:cNvSpPr/>
          <p:nvPr/>
        </p:nvSpPr>
        <p:spPr>
          <a:xfrm>
            <a:off x="1084429" y="2979850"/>
            <a:ext cx="130497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lang="pt-PT" sz="4374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Processo de Associação – Papel do </a:t>
            </a:r>
            <a:r>
              <a:rPr lang="pt-PT" sz="4374" b="1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t-PT" sz="4374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egislativo</a:t>
            </a:r>
            <a:endParaRPr sz="437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50363" y="3685263"/>
            <a:ext cx="10729668" cy="175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800"/>
              <a:buFont typeface="Calibri"/>
              <a:buNone/>
            </a:pPr>
            <a:r>
              <a:rPr lang="pt-PT" sz="28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O encerramento de mandatos é um </a:t>
            </a:r>
            <a:r>
              <a:rPr lang="pt-PT" sz="2800" b="1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momento crucial na vida política do país</a:t>
            </a:r>
            <a:r>
              <a:rPr lang="pt-PT" sz="28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. Durante este período, diversos </a:t>
            </a:r>
            <a:r>
              <a:rPr lang="pt-PT" sz="2800" b="1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processos e normativas devem ser seguidos </a:t>
            </a:r>
            <a:r>
              <a:rPr lang="pt-PT" sz="28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para garantir uma </a:t>
            </a:r>
            <a:r>
              <a:rPr lang="pt-PT" sz="2800" b="1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transição legalmente adequada e justa de poder</a:t>
            </a:r>
            <a:r>
              <a:rPr lang="pt-PT" sz="2800" b="0" i="0" u="none" strike="noStrike" cap="none">
                <a:solidFill>
                  <a:srgbClr val="2C3249"/>
                </a:solidFill>
                <a:latin typeface="Calibri"/>
                <a:ea typeface="Calibri"/>
                <a:cs typeface="Calibri"/>
                <a:sym typeface="Calibri"/>
              </a:rPr>
              <a:t>, com observância da responsabilidade fiscal.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275070" y="7140178"/>
            <a:ext cx="336471" cy="336471"/>
          </a:xfrm>
          <a:prstGeom prst="roundRect">
            <a:avLst>
              <a:gd name="adj" fmla="val 27173473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2"/>
          <p:cNvGrpSpPr/>
          <p:nvPr/>
        </p:nvGrpSpPr>
        <p:grpSpPr>
          <a:xfrm>
            <a:off x="158007" y="475231"/>
            <a:ext cx="14051288" cy="2089203"/>
            <a:chOff x="158007" y="475231"/>
            <a:chExt cx="14051288" cy="2089203"/>
          </a:xfrm>
        </p:grpSpPr>
        <p:pic>
          <p:nvPicPr>
            <p:cNvPr id="116" name="Google Shape;116;p2"/>
            <p:cNvPicPr preferRelativeResize="0"/>
            <p:nvPr/>
          </p:nvPicPr>
          <p:blipFill rotWithShape="1">
            <a:blip r:embed="rId3">
              <a:alphaModFix/>
            </a:blip>
            <a:srcRect l="31753" t="17930" r="31908" b="18693"/>
            <a:stretch/>
          </p:blipFill>
          <p:spPr>
            <a:xfrm>
              <a:off x="158007" y="475231"/>
              <a:ext cx="2127897" cy="20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"/>
            <p:cNvPicPr preferRelativeResize="0"/>
            <p:nvPr/>
          </p:nvPicPr>
          <p:blipFill rotWithShape="1">
            <a:blip r:embed="rId4">
              <a:alphaModFix/>
            </a:blip>
            <a:srcRect l="20506" t="18548" r="15039" b="17699"/>
            <a:stretch/>
          </p:blipFill>
          <p:spPr>
            <a:xfrm>
              <a:off x="12404558" y="642494"/>
              <a:ext cx="1804737" cy="17546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2"/>
          <p:cNvGrpSpPr/>
          <p:nvPr/>
        </p:nvGrpSpPr>
        <p:grpSpPr>
          <a:xfrm>
            <a:off x="0" y="7601028"/>
            <a:ext cx="14630400" cy="628572"/>
            <a:chOff x="0" y="7601028"/>
            <a:chExt cx="14630400" cy="628572"/>
          </a:xfrm>
        </p:grpSpPr>
        <p:pic>
          <p:nvPicPr>
            <p:cNvPr id="119" name="Google Shape;11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7601029"/>
              <a:ext cx="10285714" cy="62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"/>
            <p:cNvPicPr preferRelativeResize="0"/>
            <p:nvPr/>
          </p:nvPicPr>
          <p:blipFill rotWithShape="1">
            <a:blip r:embed="rId5">
              <a:alphaModFix/>
            </a:blip>
            <a:srcRect r="57760"/>
            <a:stretch/>
          </p:blipFill>
          <p:spPr>
            <a:xfrm>
              <a:off x="10285714" y="7601028"/>
              <a:ext cx="4344686" cy="6285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2"/>
          <p:cNvSpPr/>
          <p:nvPr/>
        </p:nvSpPr>
        <p:spPr>
          <a:xfrm>
            <a:off x="2443911" y="569116"/>
            <a:ext cx="9742500" cy="15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800"/>
              <a:buFont typeface="Arial"/>
              <a:buNone/>
            </a:pPr>
            <a:r>
              <a:rPr lang="pt-PT" sz="4800" b="0" i="0" u="none" strike="noStrike" cap="none">
                <a:solidFill>
                  <a:srgbClr val="272D45"/>
                </a:solidFill>
                <a:latin typeface="Calibri"/>
                <a:ea typeface="Calibri"/>
                <a:cs typeface="Calibri"/>
                <a:sym typeface="Calibri"/>
              </a:rPr>
              <a:t>Encerramento de Mandatos e Responsabilidade Fiscal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Personalizar</PresentationFormat>
  <Slides>20</Slides>
  <Notes>20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PptxGenJS</dc:creator>
  <cp:lastModifiedBy>Gilmar Dominici</cp:lastModifiedBy>
  <cp:revision>1</cp:revision>
  <dcterms:created xsi:type="dcterms:W3CDTF">2024-06-20T15:04:37Z</dcterms:created>
  <dcterms:modified xsi:type="dcterms:W3CDTF">2024-11-06T12:31:47Z</dcterms:modified>
</cp:coreProperties>
</file>